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3"/>
  </p:notesMasterIdLst>
  <p:sldIdLst>
    <p:sldId id="265" r:id="rId2"/>
    <p:sldId id="269" r:id="rId3"/>
    <p:sldId id="284" r:id="rId4"/>
    <p:sldId id="270" r:id="rId5"/>
    <p:sldId id="260" r:id="rId6"/>
    <p:sldId id="274" r:id="rId7"/>
    <p:sldId id="267" r:id="rId8"/>
    <p:sldId id="259" r:id="rId9"/>
    <p:sldId id="275" r:id="rId10"/>
    <p:sldId id="276" r:id="rId11"/>
    <p:sldId id="257" r:id="rId12"/>
    <p:sldId id="271" r:id="rId13"/>
    <p:sldId id="281" r:id="rId14"/>
    <p:sldId id="280" r:id="rId15"/>
    <p:sldId id="277" r:id="rId16"/>
    <p:sldId id="264" r:id="rId17"/>
    <p:sldId id="282" r:id="rId18"/>
    <p:sldId id="283" r:id="rId19"/>
    <p:sldId id="285" r:id="rId20"/>
    <p:sldId id="279" r:id="rId21"/>
    <p:sldId id="26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4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ED8388-FD22-E840-9518-7ECB29524402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865FD128-5634-1643-B947-04885743684A}">
      <dgm:prSet phldrT="[Texto]"/>
      <dgm:spPr>
        <a:solidFill>
          <a:srgbClr val="60AD8F"/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en-US" b="1" noProof="0" dirty="0">
              <a:solidFill>
                <a:srgbClr val="5B3974"/>
              </a:solidFill>
            </a:rPr>
            <a:t>Before</a:t>
          </a:r>
        </a:p>
      </dgm:t>
    </dgm:pt>
    <dgm:pt modelId="{481B749B-65A4-BD4A-8A10-51C16553F7E1}" type="parTrans" cxnId="{AB429DCC-D243-174B-99F8-C43BE7B332F6}">
      <dgm:prSet/>
      <dgm:spPr/>
      <dgm:t>
        <a:bodyPr/>
        <a:lstStyle/>
        <a:p>
          <a:endParaRPr lang="es-ES"/>
        </a:p>
      </dgm:t>
    </dgm:pt>
    <dgm:pt modelId="{56EE5258-D98E-BA44-85A7-6AA7FA28CDAF}" type="sibTrans" cxnId="{AB429DCC-D243-174B-99F8-C43BE7B332F6}">
      <dgm:prSet/>
      <dgm:spPr/>
      <dgm:t>
        <a:bodyPr/>
        <a:lstStyle/>
        <a:p>
          <a:endParaRPr lang="es-ES"/>
        </a:p>
      </dgm:t>
    </dgm:pt>
    <dgm:pt modelId="{72147E8A-19E1-8544-9742-62E668952C9E}">
      <dgm:prSet phldrT="[Texto]"/>
      <dgm:spPr>
        <a:ln w="38100">
          <a:solidFill>
            <a:schemeClr val="bg1"/>
          </a:solidFill>
        </a:ln>
      </dgm:spPr>
      <dgm:t>
        <a:bodyPr/>
        <a:lstStyle/>
        <a:p>
          <a:r>
            <a:rPr lang="en-US" b="1" noProof="0" dirty="0">
              <a:solidFill>
                <a:srgbClr val="F06043"/>
              </a:solidFill>
            </a:rPr>
            <a:t>Abortion</a:t>
          </a:r>
        </a:p>
      </dgm:t>
    </dgm:pt>
    <dgm:pt modelId="{98E7BB95-4CB5-AB44-B867-297F84DF24DC}" type="parTrans" cxnId="{2BF83EA5-37F1-5940-904D-1AFB9C0AC6F3}">
      <dgm:prSet/>
      <dgm:spPr/>
      <dgm:t>
        <a:bodyPr/>
        <a:lstStyle/>
        <a:p>
          <a:endParaRPr lang="es-ES"/>
        </a:p>
      </dgm:t>
    </dgm:pt>
    <dgm:pt modelId="{88D17EE8-A316-854C-98C1-F83CFED49F9C}" type="sibTrans" cxnId="{2BF83EA5-37F1-5940-904D-1AFB9C0AC6F3}">
      <dgm:prSet/>
      <dgm:spPr/>
      <dgm:t>
        <a:bodyPr/>
        <a:lstStyle/>
        <a:p>
          <a:endParaRPr lang="es-ES"/>
        </a:p>
      </dgm:t>
    </dgm:pt>
    <dgm:pt modelId="{65C80E9B-2F34-A649-BD14-3F782093513F}">
      <dgm:prSet phldrT="[Texto]"/>
      <dgm:spPr>
        <a:solidFill>
          <a:srgbClr val="F1C5B0"/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en-US" b="1" noProof="0" dirty="0">
              <a:solidFill>
                <a:srgbClr val="5B3974"/>
              </a:solidFill>
            </a:rPr>
            <a:t>After</a:t>
          </a:r>
        </a:p>
      </dgm:t>
    </dgm:pt>
    <dgm:pt modelId="{05036372-8134-7D49-A149-70035CBEA8A7}" type="parTrans" cxnId="{7C1EB66D-FC51-3A42-BFC2-903B09DA2D09}">
      <dgm:prSet/>
      <dgm:spPr/>
      <dgm:t>
        <a:bodyPr/>
        <a:lstStyle/>
        <a:p>
          <a:endParaRPr lang="es-ES"/>
        </a:p>
      </dgm:t>
    </dgm:pt>
    <dgm:pt modelId="{9A131F87-7143-5147-84E3-22C24BFFB16B}" type="sibTrans" cxnId="{7C1EB66D-FC51-3A42-BFC2-903B09DA2D09}">
      <dgm:prSet/>
      <dgm:spPr/>
      <dgm:t>
        <a:bodyPr/>
        <a:lstStyle/>
        <a:p>
          <a:endParaRPr lang="es-ES"/>
        </a:p>
      </dgm:t>
    </dgm:pt>
    <dgm:pt modelId="{903A563B-765D-D84D-A481-6336FC3A83E3}" type="pres">
      <dgm:prSet presAssocID="{39ED8388-FD22-E840-9518-7ECB29524402}" presName="Name0" presStyleCnt="0">
        <dgm:presLayoutVars>
          <dgm:dir/>
          <dgm:resizeHandles val="exact"/>
        </dgm:presLayoutVars>
      </dgm:prSet>
      <dgm:spPr/>
    </dgm:pt>
    <dgm:pt modelId="{337B1BF2-35B1-1343-A213-299EADAB5568}" type="pres">
      <dgm:prSet presAssocID="{865FD128-5634-1643-B947-04885743684A}" presName="parTxOnly" presStyleLbl="node1" presStyleIdx="0" presStyleCnt="3" custScaleX="99323" custLinFactNeighborX="-40764" custLinFactNeighborY="926">
        <dgm:presLayoutVars>
          <dgm:bulletEnabled val="1"/>
        </dgm:presLayoutVars>
      </dgm:prSet>
      <dgm:spPr/>
    </dgm:pt>
    <dgm:pt modelId="{A1DDA1A8-5F30-2447-B6E1-1D3DDAEC74E8}" type="pres">
      <dgm:prSet presAssocID="{56EE5258-D98E-BA44-85A7-6AA7FA28CDAF}" presName="parSpace" presStyleCnt="0"/>
      <dgm:spPr/>
    </dgm:pt>
    <dgm:pt modelId="{EA8B58C4-A92F-2246-AF0A-7E029708FDA2}" type="pres">
      <dgm:prSet presAssocID="{72147E8A-19E1-8544-9742-62E668952C9E}" presName="parTxOnly" presStyleLbl="node1" presStyleIdx="1" presStyleCnt="3">
        <dgm:presLayoutVars>
          <dgm:bulletEnabled val="1"/>
        </dgm:presLayoutVars>
      </dgm:prSet>
      <dgm:spPr/>
    </dgm:pt>
    <dgm:pt modelId="{78AA4B39-D061-E34E-A3C8-69778AC5F882}" type="pres">
      <dgm:prSet presAssocID="{88D17EE8-A316-854C-98C1-F83CFED49F9C}" presName="parSpace" presStyleCnt="0"/>
      <dgm:spPr/>
    </dgm:pt>
    <dgm:pt modelId="{5230C6B1-BB39-074D-A05E-55F6959597D0}" type="pres">
      <dgm:prSet presAssocID="{65C80E9B-2F34-A649-BD14-3F782093513F}" presName="parTxOnly" presStyleLbl="node1" presStyleIdx="2" presStyleCnt="3" custScaleX="95255" custLinFactNeighborX="35050" custLinFactNeighborY="-1452">
        <dgm:presLayoutVars>
          <dgm:bulletEnabled val="1"/>
        </dgm:presLayoutVars>
      </dgm:prSet>
      <dgm:spPr/>
    </dgm:pt>
  </dgm:ptLst>
  <dgm:cxnLst>
    <dgm:cxn modelId="{41B00311-1914-994E-84B2-19AF939AD916}" type="presOf" srcId="{39ED8388-FD22-E840-9518-7ECB29524402}" destId="{903A563B-765D-D84D-A481-6336FC3A83E3}" srcOrd="0" destOrd="0" presId="urn:microsoft.com/office/officeart/2005/8/layout/hChevron3"/>
    <dgm:cxn modelId="{7C1EB66D-FC51-3A42-BFC2-903B09DA2D09}" srcId="{39ED8388-FD22-E840-9518-7ECB29524402}" destId="{65C80E9B-2F34-A649-BD14-3F782093513F}" srcOrd="2" destOrd="0" parTransId="{05036372-8134-7D49-A149-70035CBEA8A7}" sibTransId="{9A131F87-7143-5147-84E3-22C24BFFB16B}"/>
    <dgm:cxn modelId="{81D2BF70-150C-4846-9EC4-853523D6D674}" type="presOf" srcId="{72147E8A-19E1-8544-9742-62E668952C9E}" destId="{EA8B58C4-A92F-2246-AF0A-7E029708FDA2}" srcOrd="0" destOrd="0" presId="urn:microsoft.com/office/officeart/2005/8/layout/hChevron3"/>
    <dgm:cxn modelId="{9A2A3D88-78BC-6442-BA40-C5AFE035BB64}" type="presOf" srcId="{865FD128-5634-1643-B947-04885743684A}" destId="{337B1BF2-35B1-1343-A213-299EADAB5568}" srcOrd="0" destOrd="0" presId="urn:microsoft.com/office/officeart/2005/8/layout/hChevron3"/>
    <dgm:cxn modelId="{2BF83EA5-37F1-5940-904D-1AFB9C0AC6F3}" srcId="{39ED8388-FD22-E840-9518-7ECB29524402}" destId="{72147E8A-19E1-8544-9742-62E668952C9E}" srcOrd="1" destOrd="0" parTransId="{98E7BB95-4CB5-AB44-B867-297F84DF24DC}" sibTransId="{88D17EE8-A316-854C-98C1-F83CFED49F9C}"/>
    <dgm:cxn modelId="{607336A9-9D7F-144A-A71B-A2AEE82BC402}" type="presOf" srcId="{65C80E9B-2F34-A649-BD14-3F782093513F}" destId="{5230C6B1-BB39-074D-A05E-55F6959597D0}" srcOrd="0" destOrd="0" presId="urn:microsoft.com/office/officeart/2005/8/layout/hChevron3"/>
    <dgm:cxn modelId="{AB429DCC-D243-174B-99F8-C43BE7B332F6}" srcId="{39ED8388-FD22-E840-9518-7ECB29524402}" destId="{865FD128-5634-1643-B947-04885743684A}" srcOrd="0" destOrd="0" parTransId="{481B749B-65A4-BD4A-8A10-51C16553F7E1}" sibTransId="{56EE5258-D98E-BA44-85A7-6AA7FA28CDAF}"/>
    <dgm:cxn modelId="{D2C668A7-D980-234E-B4B0-3297ED01EBBD}" type="presParOf" srcId="{903A563B-765D-D84D-A481-6336FC3A83E3}" destId="{337B1BF2-35B1-1343-A213-299EADAB5568}" srcOrd="0" destOrd="0" presId="urn:microsoft.com/office/officeart/2005/8/layout/hChevron3"/>
    <dgm:cxn modelId="{3E698376-3AD0-3E41-8AF6-D260C26FBD29}" type="presParOf" srcId="{903A563B-765D-D84D-A481-6336FC3A83E3}" destId="{A1DDA1A8-5F30-2447-B6E1-1D3DDAEC74E8}" srcOrd="1" destOrd="0" presId="urn:microsoft.com/office/officeart/2005/8/layout/hChevron3"/>
    <dgm:cxn modelId="{26B07BD0-4B45-8142-ABAC-F00FAC1BFBFC}" type="presParOf" srcId="{903A563B-765D-D84D-A481-6336FC3A83E3}" destId="{EA8B58C4-A92F-2246-AF0A-7E029708FDA2}" srcOrd="2" destOrd="0" presId="urn:microsoft.com/office/officeart/2005/8/layout/hChevron3"/>
    <dgm:cxn modelId="{2684E7F5-1134-DC40-BF6B-50D3A2C39FDF}" type="presParOf" srcId="{903A563B-765D-D84D-A481-6336FC3A83E3}" destId="{78AA4B39-D061-E34E-A3C8-69778AC5F882}" srcOrd="3" destOrd="0" presId="urn:microsoft.com/office/officeart/2005/8/layout/hChevron3"/>
    <dgm:cxn modelId="{06F65152-A9FB-7347-A229-B8A84800414D}" type="presParOf" srcId="{903A563B-765D-D84D-A481-6336FC3A83E3}" destId="{5230C6B1-BB39-074D-A05E-55F6959597D0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ED8388-FD22-E840-9518-7ECB29524402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865FD128-5634-1643-B947-04885743684A}">
      <dgm:prSet phldrT="[Texto]"/>
      <dgm:spPr>
        <a:solidFill>
          <a:srgbClr val="60AD8F"/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en-US" b="1" noProof="0" dirty="0">
              <a:solidFill>
                <a:srgbClr val="5B3974"/>
              </a:solidFill>
            </a:rPr>
            <a:t>Before</a:t>
          </a:r>
        </a:p>
      </dgm:t>
    </dgm:pt>
    <dgm:pt modelId="{481B749B-65A4-BD4A-8A10-51C16553F7E1}" type="parTrans" cxnId="{AB429DCC-D243-174B-99F8-C43BE7B332F6}">
      <dgm:prSet/>
      <dgm:spPr/>
      <dgm:t>
        <a:bodyPr/>
        <a:lstStyle/>
        <a:p>
          <a:endParaRPr lang="es-ES"/>
        </a:p>
      </dgm:t>
    </dgm:pt>
    <dgm:pt modelId="{56EE5258-D98E-BA44-85A7-6AA7FA28CDAF}" type="sibTrans" cxnId="{AB429DCC-D243-174B-99F8-C43BE7B332F6}">
      <dgm:prSet/>
      <dgm:spPr/>
      <dgm:t>
        <a:bodyPr/>
        <a:lstStyle/>
        <a:p>
          <a:endParaRPr lang="es-ES"/>
        </a:p>
      </dgm:t>
    </dgm:pt>
    <dgm:pt modelId="{903A563B-765D-D84D-A481-6336FC3A83E3}" type="pres">
      <dgm:prSet presAssocID="{39ED8388-FD22-E840-9518-7ECB29524402}" presName="Name0" presStyleCnt="0">
        <dgm:presLayoutVars>
          <dgm:dir/>
          <dgm:resizeHandles val="exact"/>
        </dgm:presLayoutVars>
      </dgm:prSet>
      <dgm:spPr/>
    </dgm:pt>
    <dgm:pt modelId="{337B1BF2-35B1-1343-A213-299EADAB5568}" type="pres">
      <dgm:prSet presAssocID="{865FD128-5634-1643-B947-04885743684A}" presName="parTxOnly" presStyleLbl="node1" presStyleIdx="0" presStyleCnt="1" custScaleX="99323" custLinFactNeighborX="-40764" custLinFactNeighborY="926">
        <dgm:presLayoutVars>
          <dgm:bulletEnabled val="1"/>
        </dgm:presLayoutVars>
      </dgm:prSet>
      <dgm:spPr/>
    </dgm:pt>
  </dgm:ptLst>
  <dgm:cxnLst>
    <dgm:cxn modelId="{41B00311-1914-994E-84B2-19AF939AD916}" type="presOf" srcId="{39ED8388-FD22-E840-9518-7ECB29524402}" destId="{903A563B-765D-D84D-A481-6336FC3A83E3}" srcOrd="0" destOrd="0" presId="urn:microsoft.com/office/officeart/2005/8/layout/hChevron3"/>
    <dgm:cxn modelId="{9A2A3D88-78BC-6442-BA40-C5AFE035BB64}" type="presOf" srcId="{865FD128-5634-1643-B947-04885743684A}" destId="{337B1BF2-35B1-1343-A213-299EADAB5568}" srcOrd="0" destOrd="0" presId="urn:microsoft.com/office/officeart/2005/8/layout/hChevron3"/>
    <dgm:cxn modelId="{AB429DCC-D243-174B-99F8-C43BE7B332F6}" srcId="{39ED8388-FD22-E840-9518-7ECB29524402}" destId="{865FD128-5634-1643-B947-04885743684A}" srcOrd="0" destOrd="0" parTransId="{481B749B-65A4-BD4A-8A10-51C16553F7E1}" sibTransId="{56EE5258-D98E-BA44-85A7-6AA7FA28CDAF}"/>
    <dgm:cxn modelId="{D2C668A7-D980-234E-B4B0-3297ED01EBBD}" type="presParOf" srcId="{903A563B-765D-D84D-A481-6336FC3A83E3}" destId="{337B1BF2-35B1-1343-A213-299EADAB5568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ED8388-FD22-E840-9518-7ECB29524402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65C80E9B-2F34-A649-BD14-3F782093513F}">
      <dgm:prSet phldrT="[Texto]"/>
      <dgm:spPr>
        <a:solidFill>
          <a:srgbClr val="F1C5B0"/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en-US" b="1" noProof="0" dirty="0">
              <a:solidFill>
                <a:srgbClr val="5B3974"/>
              </a:solidFill>
            </a:rPr>
            <a:t>After</a:t>
          </a:r>
        </a:p>
      </dgm:t>
    </dgm:pt>
    <dgm:pt modelId="{05036372-8134-7D49-A149-70035CBEA8A7}" type="parTrans" cxnId="{7C1EB66D-FC51-3A42-BFC2-903B09DA2D09}">
      <dgm:prSet/>
      <dgm:spPr/>
      <dgm:t>
        <a:bodyPr/>
        <a:lstStyle/>
        <a:p>
          <a:endParaRPr lang="es-ES"/>
        </a:p>
      </dgm:t>
    </dgm:pt>
    <dgm:pt modelId="{9A131F87-7143-5147-84E3-22C24BFFB16B}" type="sibTrans" cxnId="{7C1EB66D-FC51-3A42-BFC2-903B09DA2D09}">
      <dgm:prSet/>
      <dgm:spPr/>
      <dgm:t>
        <a:bodyPr/>
        <a:lstStyle/>
        <a:p>
          <a:endParaRPr lang="es-ES"/>
        </a:p>
      </dgm:t>
    </dgm:pt>
    <dgm:pt modelId="{903A563B-765D-D84D-A481-6336FC3A83E3}" type="pres">
      <dgm:prSet presAssocID="{39ED8388-FD22-E840-9518-7ECB29524402}" presName="Name0" presStyleCnt="0">
        <dgm:presLayoutVars>
          <dgm:dir/>
          <dgm:resizeHandles val="exact"/>
        </dgm:presLayoutVars>
      </dgm:prSet>
      <dgm:spPr/>
    </dgm:pt>
    <dgm:pt modelId="{5230C6B1-BB39-074D-A05E-55F6959597D0}" type="pres">
      <dgm:prSet presAssocID="{65C80E9B-2F34-A649-BD14-3F782093513F}" presName="parTxOnly" presStyleLbl="node1" presStyleIdx="0" presStyleCnt="1" custScaleX="33924" custScaleY="103090" custLinFactNeighborX="35050" custLinFactNeighborY="-1452">
        <dgm:presLayoutVars>
          <dgm:bulletEnabled val="1"/>
        </dgm:presLayoutVars>
      </dgm:prSet>
      <dgm:spPr/>
    </dgm:pt>
  </dgm:ptLst>
  <dgm:cxnLst>
    <dgm:cxn modelId="{41B00311-1914-994E-84B2-19AF939AD916}" type="presOf" srcId="{39ED8388-FD22-E840-9518-7ECB29524402}" destId="{903A563B-765D-D84D-A481-6336FC3A83E3}" srcOrd="0" destOrd="0" presId="urn:microsoft.com/office/officeart/2005/8/layout/hChevron3"/>
    <dgm:cxn modelId="{7C1EB66D-FC51-3A42-BFC2-903B09DA2D09}" srcId="{39ED8388-FD22-E840-9518-7ECB29524402}" destId="{65C80E9B-2F34-A649-BD14-3F782093513F}" srcOrd="0" destOrd="0" parTransId="{05036372-8134-7D49-A149-70035CBEA8A7}" sibTransId="{9A131F87-7143-5147-84E3-22C24BFFB16B}"/>
    <dgm:cxn modelId="{607336A9-9D7F-144A-A71B-A2AEE82BC402}" type="presOf" srcId="{65C80E9B-2F34-A649-BD14-3F782093513F}" destId="{5230C6B1-BB39-074D-A05E-55F6959597D0}" srcOrd="0" destOrd="0" presId="urn:microsoft.com/office/officeart/2005/8/layout/hChevron3"/>
    <dgm:cxn modelId="{06F65152-A9FB-7347-A229-B8A84800414D}" type="presParOf" srcId="{903A563B-765D-D84D-A481-6336FC3A83E3}" destId="{5230C6B1-BB39-074D-A05E-55F6959597D0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B1BF2-35B1-1343-A213-299EADAB5568}">
      <dsp:nvSpPr>
        <dsp:cNvPr id="0" name=""/>
        <dsp:cNvSpPr/>
      </dsp:nvSpPr>
      <dsp:spPr>
        <a:xfrm>
          <a:off x="0" y="738808"/>
          <a:ext cx="3995541" cy="1609110"/>
        </a:xfrm>
        <a:prstGeom prst="homePlate">
          <a:avLst/>
        </a:prstGeom>
        <a:solidFill>
          <a:srgbClr val="60AD8F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364" tIns="122682" rIns="61341" bIns="122682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 noProof="0" dirty="0">
              <a:solidFill>
                <a:srgbClr val="5B3974"/>
              </a:solidFill>
            </a:rPr>
            <a:t>Before</a:t>
          </a:r>
        </a:p>
      </dsp:txBody>
      <dsp:txXfrm>
        <a:off x="0" y="738808"/>
        <a:ext cx="3593264" cy="1609110"/>
      </dsp:txXfrm>
    </dsp:sp>
    <dsp:sp modelId="{EA8B58C4-A92F-2246-AF0A-7E029708FDA2}">
      <dsp:nvSpPr>
        <dsp:cNvPr id="0" name=""/>
        <dsp:cNvSpPr/>
      </dsp:nvSpPr>
      <dsp:spPr>
        <a:xfrm>
          <a:off x="3193970" y="723907"/>
          <a:ext cx="4022775" cy="16091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023" tIns="122682" rIns="61341" bIns="122682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 noProof="0" dirty="0">
              <a:solidFill>
                <a:srgbClr val="F06043"/>
              </a:solidFill>
            </a:rPr>
            <a:t>Abortion</a:t>
          </a:r>
        </a:p>
      </dsp:txBody>
      <dsp:txXfrm>
        <a:off x="3998525" y="723907"/>
        <a:ext cx="2413665" cy="1609110"/>
      </dsp:txXfrm>
    </dsp:sp>
    <dsp:sp modelId="{5230C6B1-BB39-074D-A05E-55F6959597D0}">
      <dsp:nvSpPr>
        <dsp:cNvPr id="0" name=""/>
        <dsp:cNvSpPr/>
      </dsp:nvSpPr>
      <dsp:spPr>
        <a:xfrm>
          <a:off x="6415175" y="700543"/>
          <a:ext cx="3831895" cy="1609110"/>
        </a:xfrm>
        <a:prstGeom prst="chevron">
          <a:avLst/>
        </a:prstGeom>
        <a:solidFill>
          <a:srgbClr val="F1C5B0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023" tIns="122682" rIns="61341" bIns="122682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 noProof="0" dirty="0">
              <a:solidFill>
                <a:srgbClr val="5B3974"/>
              </a:solidFill>
            </a:rPr>
            <a:t>After</a:t>
          </a:r>
        </a:p>
      </dsp:txBody>
      <dsp:txXfrm>
        <a:off x="7219730" y="700543"/>
        <a:ext cx="2222785" cy="16091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B1BF2-35B1-1343-A213-299EADAB5568}">
      <dsp:nvSpPr>
        <dsp:cNvPr id="0" name=""/>
        <dsp:cNvSpPr/>
      </dsp:nvSpPr>
      <dsp:spPr>
        <a:xfrm>
          <a:off x="0" y="748005"/>
          <a:ext cx="3949004" cy="1590368"/>
        </a:xfrm>
        <a:prstGeom prst="homePlate">
          <a:avLst/>
        </a:prstGeom>
        <a:solidFill>
          <a:srgbClr val="60AD8F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710" tIns="173355" rIns="86678" bIns="17335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noProof="0" dirty="0">
              <a:solidFill>
                <a:srgbClr val="5B3974"/>
              </a:solidFill>
            </a:rPr>
            <a:t>Before</a:t>
          </a:r>
        </a:p>
      </dsp:txBody>
      <dsp:txXfrm>
        <a:off x="0" y="748005"/>
        <a:ext cx="3551412" cy="15903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0C6B1-BB39-074D-A05E-55F6959597D0}">
      <dsp:nvSpPr>
        <dsp:cNvPr id="0" name=""/>
        <dsp:cNvSpPr/>
      </dsp:nvSpPr>
      <dsp:spPr>
        <a:xfrm>
          <a:off x="6815137" y="0"/>
          <a:ext cx="3493782" cy="1937288"/>
        </a:xfrm>
        <a:prstGeom prst="homePlate">
          <a:avLst/>
        </a:prstGeom>
        <a:solidFill>
          <a:srgbClr val="F1C5B0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710" tIns="173355" rIns="86678" bIns="17335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noProof="0" dirty="0">
              <a:solidFill>
                <a:srgbClr val="5B3974"/>
              </a:solidFill>
            </a:rPr>
            <a:t>After</a:t>
          </a:r>
        </a:p>
      </dsp:txBody>
      <dsp:txXfrm>
        <a:off x="6815137" y="0"/>
        <a:ext cx="3009460" cy="1937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7C9EE-C6BD-5742-8766-2C5BC03E5976}" type="datetimeFigureOut">
              <a:rPr lang="en-BR" smtClean="0"/>
              <a:t>02/05/2024</a:t>
            </a:fld>
            <a:endParaRPr lang="en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7D0EC-0315-3B4A-AF7E-80DEAB9AD98D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702753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THE MAIN CHALLENGE REGARDING </a:t>
            </a:r>
            <a:r>
              <a:rPr lang="en-US" b="1" u="sng" dirty="0">
                <a:solidFill>
                  <a:srgbClr val="FFFF00"/>
                </a:solidFill>
              </a:rPr>
              <a:t>NATIONAL</a:t>
            </a:r>
            <a:r>
              <a:rPr lang="en-US" b="1" dirty="0">
                <a:solidFill>
                  <a:schemeClr val="bg1"/>
                </a:solidFill>
              </a:rPr>
              <a:t> AND REGIONAL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“MATERNAL HEALTH” IS MORTALITY AND MORBIDITY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CAUSED BY UNSAFE ABORTION</a:t>
            </a:r>
            <a:endParaRPr lang="en-US" dirty="0"/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es-ES" b="1" dirty="0">
              <a:solidFill>
                <a:schemeClr val="bg1"/>
              </a:solidFill>
            </a:endParaRPr>
          </a:p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7D0EC-0315-3B4A-AF7E-80DEAB9AD98D}" type="slidenum">
              <a:rPr lang="en-BR" smtClean="0"/>
              <a:t>2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824169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7D0EC-0315-3B4A-AF7E-80DEAB9AD98D}" type="slidenum">
              <a:rPr lang="en-BR" smtClean="0"/>
              <a:t>18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466807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17108-DE7F-99F3-3544-1DE929888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11D2434-503F-224D-5ADF-FB98BDB638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80EED3E-CB7D-317F-17E3-8DF45F02D7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CC0E13-348C-90A7-3116-ABF17E415E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7D0EC-0315-3B4A-AF7E-80DEAB9AD98D}" type="slidenum">
              <a:rPr lang="en-BR" smtClean="0"/>
              <a:t>19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563453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es-ES" b="1" dirty="0">
              <a:solidFill>
                <a:schemeClr val="bg1"/>
              </a:solidFill>
            </a:endParaRPr>
          </a:p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7D0EC-0315-3B4A-AF7E-80DEAB9AD98D}" type="slidenum">
              <a:rPr lang="en-BR" smtClean="0"/>
              <a:t>20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116043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17D7D-D185-4C81-397F-E7FD8279F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51A68D4-A279-E5D0-F94D-33555A1A62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8045C4F-F9FE-2D40-949B-DC09E49DBC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THE MAIN CHALLENGE REGARDING </a:t>
            </a:r>
            <a:r>
              <a:rPr lang="en-US" b="1" u="sng" dirty="0">
                <a:solidFill>
                  <a:srgbClr val="FFFF00"/>
                </a:solidFill>
              </a:rPr>
              <a:t>NATIONAL</a:t>
            </a:r>
            <a:r>
              <a:rPr lang="en-US" b="1" dirty="0">
                <a:solidFill>
                  <a:schemeClr val="bg1"/>
                </a:solidFill>
              </a:rPr>
              <a:t> AND REGIONAL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“MATERNAL HEALTH” IS MORTALITY AND MORBIDITY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CAUSED BY UNSAFE ABORTION</a:t>
            </a:r>
            <a:endParaRPr lang="en-US" dirty="0"/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es-ES" b="1" dirty="0">
              <a:solidFill>
                <a:schemeClr val="bg1"/>
              </a:solidFill>
            </a:endParaRPr>
          </a:p>
          <a:p>
            <a:endParaRPr lang="es-UY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402140-5FF2-8F7D-0D61-7D202C030F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7D0EC-0315-3B4A-AF7E-80DEAB9AD98D}" type="slidenum">
              <a:rPr lang="en-BR" smtClean="0"/>
              <a:t>3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844383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6488" indent="-336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err="1">
                <a:latin typeface="Arial" charset="0"/>
              </a:rPr>
              <a:t>The</a:t>
            </a:r>
            <a:r>
              <a:rPr lang="es-ES" b="1" dirty="0">
                <a:latin typeface="Arial" charset="0"/>
              </a:rPr>
              <a:t> </a:t>
            </a:r>
            <a:r>
              <a:rPr lang="es-ES" b="1" dirty="0" err="1">
                <a:latin typeface="Arial" charset="0"/>
              </a:rPr>
              <a:t>harm</a:t>
            </a:r>
            <a:r>
              <a:rPr lang="es-ES" b="1" dirty="0">
                <a:latin typeface="Arial" charset="0"/>
              </a:rPr>
              <a:t> </a:t>
            </a:r>
            <a:r>
              <a:rPr lang="es-ES" b="1" dirty="0" err="1">
                <a:latin typeface="Arial" charset="0"/>
              </a:rPr>
              <a:t>reduction</a:t>
            </a:r>
            <a:r>
              <a:rPr lang="es-ES" b="1" dirty="0">
                <a:latin typeface="Arial" charset="0"/>
              </a:rPr>
              <a:t> </a:t>
            </a:r>
            <a:r>
              <a:rPr lang="es-ES" b="1" dirty="0" err="1">
                <a:latin typeface="Arial" charset="0"/>
              </a:rPr>
              <a:t>model</a:t>
            </a:r>
            <a:r>
              <a:rPr lang="es-ES" b="1" dirty="0">
                <a:latin typeface="Arial" charset="0"/>
              </a:rPr>
              <a:t> </a:t>
            </a:r>
            <a:r>
              <a:rPr lang="es-ES" b="1" dirty="0" err="1">
                <a:latin typeface="Arial" charset="0"/>
              </a:rPr>
              <a:t>is</a:t>
            </a:r>
            <a:r>
              <a:rPr lang="es-ES" b="1" dirty="0">
                <a:latin typeface="Arial" charset="0"/>
              </a:rPr>
              <a:t> </a:t>
            </a:r>
            <a:r>
              <a:rPr lang="es-ES" b="1" dirty="0" err="1">
                <a:latin typeface="Arial" charset="0"/>
              </a:rPr>
              <a:t>one</a:t>
            </a:r>
            <a:r>
              <a:rPr lang="es-ES" b="1" dirty="0">
                <a:latin typeface="Arial" charset="0"/>
              </a:rPr>
              <a:t> </a:t>
            </a:r>
            <a:r>
              <a:rPr lang="es-ES" b="1" dirty="0" err="1">
                <a:latin typeface="Arial" charset="0"/>
              </a:rPr>
              <a:t>approach</a:t>
            </a:r>
            <a:r>
              <a:rPr lang="es-ES" b="1" dirty="0">
                <a:latin typeface="Arial" charset="0"/>
              </a:rPr>
              <a:t> </a:t>
            </a:r>
            <a:r>
              <a:rPr lang="es-ES" b="1" dirty="0" err="1">
                <a:latin typeface="Arial" charset="0"/>
              </a:rPr>
              <a:t>aimed</a:t>
            </a:r>
            <a:r>
              <a:rPr lang="es-ES" b="1" dirty="0">
                <a:latin typeface="Arial" charset="0"/>
              </a:rPr>
              <a:t> at </a:t>
            </a:r>
            <a:r>
              <a:rPr lang="es-ES" b="1" dirty="0" err="1">
                <a:latin typeface="Arial" charset="0"/>
              </a:rPr>
              <a:t>addressing</a:t>
            </a:r>
            <a:r>
              <a:rPr lang="es-ES" b="1" dirty="0">
                <a:latin typeface="Arial" charset="0"/>
              </a:rPr>
              <a:t> </a:t>
            </a:r>
            <a:r>
              <a:rPr lang="es-ES" b="1" dirty="0" err="1">
                <a:latin typeface="Arial" charset="0"/>
              </a:rPr>
              <a:t>public</a:t>
            </a:r>
            <a:r>
              <a:rPr lang="es-ES" b="1" dirty="0">
                <a:latin typeface="Arial" charset="0"/>
              </a:rPr>
              <a:t> </a:t>
            </a:r>
            <a:r>
              <a:rPr lang="es-ES" b="1" dirty="0" err="1">
                <a:latin typeface="Arial" charset="0"/>
              </a:rPr>
              <a:t>health</a:t>
            </a:r>
            <a:r>
              <a:rPr lang="es-ES" b="1" dirty="0">
                <a:latin typeface="Arial" charset="0"/>
              </a:rPr>
              <a:t> </a:t>
            </a:r>
            <a:r>
              <a:rPr lang="es-ES" b="1" dirty="0" err="1">
                <a:latin typeface="Arial" charset="0"/>
              </a:rPr>
              <a:t>problems</a:t>
            </a:r>
            <a:r>
              <a:rPr lang="es-ES" b="1" dirty="0">
                <a:latin typeface="Arial" charset="0"/>
              </a:rPr>
              <a:t>.</a:t>
            </a:r>
          </a:p>
          <a:p>
            <a:pPr marL="336488" indent="-336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atin typeface="Arial" charset="0"/>
              </a:rPr>
              <a:t>At </a:t>
            </a:r>
            <a:r>
              <a:rPr lang="es-ES" b="1" dirty="0" err="1">
                <a:latin typeface="Arial" charset="0"/>
              </a:rPr>
              <a:t>the</a:t>
            </a:r>
            <a:r>
              <a:rPr lang="es-ES" b="1" dirty="0">
                <a:latin typeface="Arial" charset="0"/>
              </a:rPr>
              <a:t> </a:t>
            </a:r>
            <a:r>
              <a:rPr lang="es-ES" b="1" dirty="0" err="1">
                <a:latin typeface="Arial" charset="0"/>
              </a:rPr>
              <a:t>core</a:t>
            </a:r>
            <a:r>
              <a:rPr lang="es-ES" b="1" dirty="0">
                <a:latin typeface="Arial" charset="0"/>
              </a:rPr>
              <a:t> of HRM, </a:t>
            </a:r>
            <a:r>
              <a:rPr lang="es-ES" b="1" dirty="0" err="1">
                <a:latin typeface="Arial" charset="0"/>
              </a:rPr>
              <a:t>is</a:t>
            </a:r>
            <a:r>
              <a:rPr lang="es-ES" b="1" dirty="0">
                <a:latin typeface="Arial" charset="0"/>
              </a:rPr>
              <a:t> </a:t>
            </a:r>
            <a:r>
              <a:rPr lang="es-ES" b="1" dirty="0" err="1">
                <a:latin typeface="Arial" charset="0"/>
              </a:rPr>
              <a:t>the</a:t>
            </a:r>
            <a:r>
              <a:rPr lang="es-ES" b="1" dirty="0">
                <a:latin typeface="Arial" charset="0"/>
              </a:rPr>
              <a:t> </a:t>
            </a:r>
            <a:r>
              <a:rPr lang="es-ES" b="1" dirty="0" err="1">
                <a:latin typeface="Arial" charset="0"/>
              </a:rPr>
              <a:t>recognition</a:t>
            </a:r>
            <a:r>
              <a:rPr lang="es-ES" b="1" dirty="0">
                <a:latin typeface="Arial" charset="0"/>
              </a:rPr>
              <a:t> </a:t>
            </a:r>
            <a:r>
              <a:rPr lang="es-ES" b="1" dirty="0" err="1">
                <a:latin typeface="Arial" charset="0"/>
              </a:rPr>
              <a:t>that</a:t>
            </a:r>
            <a:r>
              <a:rPr lang="es-ES" b="1" dirty="0">
                <a:latin typeface="Arial" charset="0"/>
              </a:rPr>
              <a:t> </a:t>
            </a:r>
            <a:r>
              <a:rPr lang="es-ES" b="1" dirty="0" err="1">
                <a:latin typeface="Arial" charset="0"/>
              </a:rPr>
              <a:t>people</a:t>
            </a:r>
            <a:r>
              <a:rPr lang="es-ES" b="1" dirty="0">
                <a:latin typeface="Arial" charset="0"/>
              </a:rPr>
              <a:t> </a:t>
            </a:r>
            <a:r>
              <a:rPr lang="es-ES" b="1" dirty="0" err="1">
                <a:latin typeface="Arial" charset="0"/>
              </a:rPr>
              <a:t>engage</a:t>
            </a:r>
            <a:r>
              <a:rPr lang="es-ES" b="1" dirty="0">
                <a:latin typeface="Arial" charset="0"/>
              </a:rPr>
              <a:t> in </a:t>
            </a:r>
            <a:r>
              <a:rPr lang="es-ES" b="1" dirty="0" err="1">
                <a:latin typeface="Arial" charset="0"/>
              </a:rPr>
              <a:t>behaviours</a:t>
            </a:r>
            <a:r>
              <a:rPr lang="es-ES" b="1" dirty="0">
                <a:latin typeface="Arial" charset="0"/>
              </a:rPr>
              <a:t> </a:t>
            </a:r>
            <a:r>
              <a:rPr lang="es-ES" b="1" dirty="0" err="1">
                <a:latin typeface="Arial" charset="0"/>
              </a:rPr>
              <a:t>that</a:t>
            </a:r>
            <a:r>
              <a:rPr lang="es-ES" b="1" dirty="0">
                <a:latin typeface="Arial" charset="0"/>
              </a:rPr>
              <a:t> are </a:t>
            </a:r>
            <a:r>
              <a:rPr lang="es-ES" b="1" dirty="0" err="1">
                <a:latin typeface="Arial" charset="0"/>
              </a:rPr>
              <a:t>risky</a:t>
            </a:r>
            <a:r>
              <a:rPr lang="es-ES" b="1" dirty="0">
                <a:latin typeface="Arial" charset="0"/>
              </a:rPr>
              <a:t> and </a:t>
            </a:r>
            <a:r>
              <a:rPr lang="es-ES" b="1" dirty="0" err="1">
                <a:latin typeface="Arial" charset="0"/>
              </a:rPr>
              <a:t>the</a:t>
            </a:r>
            <a:r>
              <a:rPr lang="es-ES" b="1" dirty="0">
                <a:latin typeface="Arial" charset="0"/>
              </a:rPr>
              <a:t> </a:t>
            </a:r>
            <a:r>
              <a:rPr lang="es-ES" b="1" dirty="0" err="1">
                <a:latin typeface="Arial" charset="0"/>
              </a:rPr>
              <a:t>intervention</a:t>
            </a:r>
            <a:r>
              <a:rPr lang="es-ES" b="1" dirty="0">
                <a:latin typeface="Arial" charset="0"/>
              </a:rPr>
              <a:t> can be </a:t>
            </a:r>
            <a:r>
              <a:rPr lang="es-ES" b="1" dirty="0" err="1">
                <a:latin typeface="Arial" charset="0"/>
              </a:rPr>
              <a:t>designed</a:t>
            </a:r>
            <a:r>
              <a:rPr lang="es-ES" b="1" dirty="0">
                <a:latin typeface="Arial" charset="0"/>
              </a:rPr>
              <a:t> to </a:t>
            </a:r>
            <a:r>
              <a:rPr lang="es-ES" b="1" dirty="0" err="1">
                <a:latin typeface="Arial" charset="0"/>
              </a:rPr>
              <a:t>mitigate</a:t>
            </a:r>
            <a:r>
              <a:rPr lang="es-ES" b="1" dirty="0">
                <a:latin typeface="Arial" charset="0"/>
              </a:rPr>
              <a:t> </a:t>
            </a:r>
            <a:r>
              <a:rPr lang="es-ES" b="1" dirty="0" err="1">
                <a:latin typeface="Arial" charset="0"/>
              </a:rPr>
              <a:t>the</a:t>
            </a:r>
            <a:r>
              <a:rPr lang="es-ES" b="1" dirty="0">
                <a:latin typeface="Arial" charset="0"/>
              </a:rPr>
              <a:t> </a:t>
            </a:r>
            <a:r>
              <a:rPr lang="es-ES" b="1" dirty="0" err="1">
                <a:latin typeface="Arial" charset="0"/>
              </a:rPr>
              <a:t>potential</a:t>
            </a:r>
            <a:r>
              <a:rPr lang="es-ES" b="1" dirty="0">
                <a:latin typeface="Arial" charset="0"/>
              </a:rPr>
              <a:t> </a:t>
            </a:r>
            <a:r>
              <a:rPr lang="es-ES" b="1" dirty="0" err="1">
                <a:latin typeface="Arial" charset="0"/>
              </a:rPr>
              <a:t>dangers</a:t>
            </a:r>
            <a:r>
              <a:rPr lang="es-ES" b="1" dirty="0">
                <a:latin typeface="Arial" charset="0"/>
              </a:rPr>
              <a:t> and </a:t>
            </a:r>
            <a:r>
              <a:rPr lang="es-ES" b="1" dirty="0" err="1">
                <a:latin typeface="Arial" charset="0"/>
              </a:rPr>
              <a:t>health</a:t>
            </a:r>
            <a:r>
              <a:rPr lang="es-ES" b="1" dirty="0">
                <a:latin typeface="Arial" charset="0"/>
              </a:rPr>
              <a:t> </a:t>
            </a:r>
            <a:r>
              <a:rPr lang="es-ES" b="1" dirty="0" err="1">
                <a:latin typeface="Arial" charset="0"/>
              </a:rPr>
              <a:t>damages</a:t>
            </a:r>
            <a:r>
              <a:rPr lang="es-ES" b="1" dirty="0">
                <a:latin typeface="Arial" charset="0"/>
              </a:rPr>
              <a:t>.</a:t>
            </a:r>
          </a:p>
          <a:p>
            <a:pPr marL="336488" indent="-336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err="1">
                <a:latin typeface="Arial" charset="0"/>
              </a:rPr>
              <a:t>It</a:t>
            </a:r>
            <a:r>
              <a:rPr lang="es-ES" b="1" dirty="0">
                <a:latin typeface="Arial" charset="0"/>
              </a:rPr>
              <a:t> </a:t>
            </a:r>
            <a:r>
              <a:rPr lang="es-ES" b="1" dirty="0" err="1">
                <a:latin typeface="Arial" charset="0"/>
              </a:rPr>
              <a:t>is</a:t>
            </a:r>
            <a:r>
              <a:rPr lang="es-ES" b="1" dirty="0">
                <a:latin typeface="Arial" charset="0"/>
              </a:rPr>
              <a:t> a </a:t>
            </a:r>
            <a:r>
              <a:rPr lang="es-ES" b="1" dirty="0" err="1">
                <a:latin typeface="Arial" charset="0"/>
              </a:rPr>
              <a:t>philosophical</a:t>
            </a:r>
            <a:r>
              <a:rPr lang="es-ES" b="1" dirty="0">
                <a:latin typeface="Arial" charset="0"/>
              </a:rPr>
              <a:t> </a:t>
            </a:r>
            <a:r>
              <a:rPr lang="es-ES" b="1" dirty="0" err="1">
                <a:latin typeface="Arial" charset="0"/>
              </a:rPr>
              <a:t>education</a:t>
            </a:r>
            <a:r>
              <a:rPr lang="es-ES" b="1" dirty="0">
                <a:latin typeface="Arial" charset="0"/>
              </a:rPr>
              <a:t> </a:t>
            </a:r>
            <a:r>
              <a:rPr lang="es-ES" b="1" dirty="0" err="1">
                <a:latin typeface="Arial" charset="0"/>
              </a:rPr>
              <a:t>strategy</a:t>
            </a:r>
            <a:r>
              <a:rPr lang="es-ES" b="1" dirty="0">
                <a:latin typeface="Arial" charset="0"/>
              </a:rPr>
              <a:t>  </a:t>
            </a:r>
            <a:r>
              <a:rPr lang="es-ES" b="1" dirty="0" err="1">
                <a:latin typeface="Arial" charset="0"/>
              </a:rPr>
              <a:t>without</a:t>
            </a:r>
            <a:r>
              <a:rPr lang="es-ES" b="1" dirty="0">
                <a:latin typeface="Arial" charset="0"/>
              </a:rPr>
              <a:t> </a:t>
            </a:r>
            <a:r>
              <a:rPr lang="es-ES" b="1" u="sng" dirty="0">
                <a:solidFill>
                  <a:srgbClr val="FF0000"/>
                </a:solidFill>
                <a:latin typeface="Arial" charset="0"/>
              </a:rPr>
              <a:t>moral </a:t>
            </a:r>
            <a:r>
              <a:rPr lang="es-ES" b="1" u="sng" dirty="0" err="1">
                <a:solidFill>
                  <a:srgbClr val="FF0000"/>
                </a:solidFill>
                <a:latin typeface="Arial" charset="0"/>
              </a:rPr>
              <a:t>judgement</a:t>
            </a:r>
            <a:r>
              <a:rPr lang="es-ES" b="1" dirty="0">
                <a:latin typeface="Arial" charset="0"/>
              </a:rPr>
              <a:t> of </a:t>
            </a:r>
            <a:r>
              <a:rPr lang="es-ES" b="1" dirty="0" err="1">
                <a:latin typeface="Arial" charset="0"/>
              </a:rPr>
              <a:t>the</a:t>
            </a:r>
            <a:r>
              <a:rPr lang="es-ES" b="1" dirty="0">
                <a:latin typeface="Arial" charset="0"/>
              </a:rPr>
              <a:t> </a:t>
            </a:r>
            <a:r>
              <a:rPr lang="es-ES" b="1" dirty="0" err="1">
                <a:latin typeface="Arial" charset="0"/>
              </a:rPr>
              <a:t>abortion</a:t>
            </a:r>
            <a:r>
              <a:rPr lang="es-ES" b="1" dirty="0">
                <a:latin typeface="Arial" charset="0"/>
              </a:rPr>
              <a:t> </a:t>
            </a:r>
            <a:r>
              <a:rPr lang="es-ES" b="1" dirty="0" err="1">
                <a:latin typeface="Arial" charset="0"/>
              </a:rPr>
              <a:t>practices</a:t>
            </a:r>
            <a:r>
              <a:rPr lang="es-ES" b="1" dirty="0">
                <a:latin typeface="Arial" charset="0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336488" indent="-336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charset="0"/>
              </a:rPr>
              <a:t>MODEL focuses on women as the primary decision-makers. Promotes the idea that providing </a:t>
            </a:r>
          </a:p>
          <a:p>
            <a:pPr marL="336488" indent="-336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charset="0"/>
              </a:rPr>
              <a:t>women with information during an initial consultation </a:t>
            </a:r>
            <a:r>
              <a:rPr lang="en-US" b="1" u="sng" dirty="0">
                <a:latin typeface="Arial" charset="0"/>
              </a:rPr>
              <a:t>ensures </a:t>
            </a:r>
            <a:r>
              <a:rPr lang="en-US" b="1" dirty="0">
                <a:latin typeface="Arial" charset="0"/>
              </a:rPr>
              <a:t>that they will be in a better position to </a:t>
            </a:r>
          </a:p>
          <a:p>
            <a:pPr marL="336488" indent="-336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charset="0"/>
              </a:rPr>
              <a:t>make a decision about their pregnancy, </a:t>
            </a:r>
            <a:r>
              <a:rPr lang="en-US" b="1" u="sng" dirty="0">
                <a:latin typeface="Arial" charset="0"/>
              </a:rPr>
              <a:t>based on </a:t>
            </a:r>
            <a:r>
              <a:rPr lang="en-US" b="1" dirty="0">
                <a:latin typeface="Arial" charset="0"/>
              </a:rPr>
              <a:t>their own personal situation, life circumstances, and </a:t>
            </a:r>
          </a:p>
          <a:p>
            <a:pPr marL="336488" indent="-336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charset="0"/>
              </a:rPr>
              <a:t>values.</a:t>
            </a:r>
          </a:p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7D0EC-0315-3B4A-AF7E-80DEAB9AD98D}" type="slidenum">
              <a:rPr lang="en-BR" smtClean="0"/>
              <a:t>5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854197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s-MX" dirty="0"/>
              <a:t>THIS MEANS TO HAVE A INITIAL VISIT BY UNWANTED PREGNANCY AND AN AFTER ABORTION VISIT. AT THIS MOMENT WOMAN CAN GET COMPREHENSIVE APPROACH WITH A GYNECOLOGIST OR MIDWIFE AND A PSYCHOLOGIST WORKING TOGHETER.</a:t>
            </a:r>
            <a:r>
              <a:rPr lang="es-ES" dirty="0"/>
              <a:t> </a:t>
            </a:r>
          </a:p>
          <a:p>
            <a:pPr>
              <a:spcBef>
                <a:spcPct val="0"/>
              </a:spcBef>
            </a:pPr>
            <a:r>
              <a:rPr lang="es-ES" dirty="0"/>
              <a:t>WE CAN´T HELP HER AT TIME OF ABORTION BUT WE CAN DO IT BEFORE AND AFTER</a:t>
            </a:r>
          </a:p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7D0EC-0315-3B4A-AF7E-80DEAB9AD98D}" type="slidenum">
              <a:rPr lang="en-BR" smtClean="0"/>
              <a:t>8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250492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7D0EC-0315-3B4A-AF7E-80DEAB9AD98D}" type="slidenum">
              <a:rPr lang="en-BR" smtClean="0"/>
              <a:t>9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007622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7D0EC-0315-3B4A-AF7E-80DEAB9AD98D}" type="slidenum">
              <a:rPr lang="en-BR" smtClean="0"/>
              <a:t>10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828432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s-UY" b="1" dirty="0"/>
              <a:t>The path followed by Health</a:t>
            </a:r>
            <a:r>
              <a:rPr lang="es-UY" b="1" baseline="0" dirty="0"/>
              <a:t> Initiatives</a:t>
            </a:r>
            <a:r>
              <a:rPr lang="es-UY" b="1" dirty="0"/>
              <a:t>…</a:t>
            </a:r>
          </a:p>
          <a:p>
            <a:pPr>
              <a:spcBef>
                <a:spcPct val="0"/>
              </a:spcBef>
            </a:pPr>
            <a:r>
              <a:rPr lang="es-MX" b="1" dirty="0"/>
              <a:t>We First  reached</a:t>
            </a:r>
            <a:r>
              <a:rPr lang="es-MX" b="1" baseline="0" dirty="0"/>
              <a:t> an agreement with different</a:t>
            </a:r>
            <a:r>
              <a:rPr lang="es-MX" b="1" dirty="0"/>
              <a:t>  PROFESSIONAL</a:t>
            </a:r>
            <a:r>
              <a:rPr lang="es-MX" b="1" baseline="0" dirty="0"/>
              <a:t> </a:t>
            </a:r>
            <a:r>
              <a:rPr lang="es-MX" b="1" dirty="0"/>
              <a:t>ORGANIZATIONS</a:t>
            </a:r>
            <a:r>
              <a:rPr lang="es-ES" b="1" dirty="0"/>
              <a:t> , WE PUT ALL THE DOCUMENTATION TOGETHER</a:t>
            </a:r>
            <a:r>
              <a:rPr lang="es-ES" b="1" baseline="0" dirty="0"/>
              <a:t> </a:t>
            </a:r>
            <a:r>
              <a:rPr lang="es-ES" b="1" dirty="0"/>
              <a:t>AND PUBLISHED IT.</a:t>
            </a:r>
          </a:p>
          <a:p>
            <a:pPr>
              <a:spcBef>
                <a:spcPct val="0"/>
              </a:spcBef>
            </a:pPr>
            <a:r>
              <a:rPr lang="es-MX" b="1" dirty="0"/>
              <a:t>WE  THEN DEVELOPED GUIDELINES  ON HOW TO APPROACH </a:t>
            </a:r>
            <a:r>
              <a:rPr lang="es-MX" b="1" baseline="0" dirty="0"/>
              <a:t> AN</a:t>
            </a:r>
            <a:r>
              <a:rPr lang="es-MX" b="1" dirty="0"/>
              <a:t> UNWANTED PREGNANCY AND SOUGHT</a:t>
            </a:r>
            <a:r>
              <a:rPr lang="es-MX" b="1" baseline="0" dirty="0"/>
              <a:t> THE </a:t>
            </a:r>
            <a:r>
              <a:rPr lang="es-MX" b="1" dirty="0"/>
              <a:t> APPROVAL OF</a:t>
            </a:r>
            <a:r>
              <a:rPr lang="es-MX" b="1" baseline="0" dirty="0"/>
              <a:t> THE</a:t>
            </a:r>
            <a:r>
              <a:rPr lang="es-MX" b="1" dirty="0"/>
              <a:t> MINISTRY OF HEALTH</a:t>
            </a:r>
          </a:p>
          <a:p>
            <a:pPr>
              <a:spcBef>
                <a:spcPct val="0"/>
              </a:spcBef>
            </a:pPr>
            <a:r>
              <a:rPr lang="es-MX" b="1" dirty="0"/>
              <a:t>IN 2008 THE SEXUAL AND REPRODUCTIVE HEALTH LAW THAT WAS PASSED INCLUDED OUR</a:t>
            </a:r>
            <a:r>
              <a:rPr lang="es-MX" b="1" baseline="0" dirty="0"/>
              <a:t> </a:t>
            </a:r>
            <a:r>
              <a:rPr lang="es-MX" b="1" dirty="0"/>
              <a:t>STRATEGY. </a:t>
            </a:r>
          </a:p>
          <a:p>
            <a:pPr>
              <a:spcBef>
                <a:spcPct val="0"/>
              </a:spcBef>
            </a:pPr>
            <a:r>
              <a:rPr lang="es-MX" b="1" dirty="0"/>
              <a:t>OUR </a:t>
            </a:r>
            <a:r>
              <a:rPr lang="es-MX" b="1" baseline="0" dirty="0"/>
              <a:t> FORMER</a:t>
            </a:r>
            <a:r>
              <a:rPr lang="es-MX" b="1" dirty="0"/>
              <a:t> DIRECTOR WAS</a:t>
            </a:r>
            <a:r>
              <a:rPr lang="es-MX" b="1" baseline="0" dirty="0"/>
              <a:t> APPOINTED</a:t>
            </a:r>
            <a:r>
              <a:rPr lang="es-MX" b="1" dirty="0"/>
              <a:t> AS VICE MINISTER OF HEALTH </a:t>
            </a:r>
          </a:p>
          <a:p>
            <a:pPr>
              <a:spcBef>
                <a:spcPct val="0"/>
              </a:spcBef>
            </a:pPr>
            <a:r>
              <a:rPr lang="es-MX" b="1" dirty="0"/>
              <a:t>THIS HELPED</a:t>
            </a:r>
            <a:r>
              <a:rPr lang="es-MX" b="1" baseline="0" dirty="0"/>
              <a:t> PAVE THE WAY TO BE ABLE TO PUT THESE HEALTH POLICES INTO PRACTICE</a:t>
            </a:r>
            <a:endParaRPr lang="es-MX" b="1" dirty="0"/>
          </a:p>
          <a:p>
            <a:pPr>
              <a:spcBef>
                <a:spcPct val="0"/>
              </a:spcBef>
            </a:pPr>
            <a:r>
              <a:rPr lang="es-MX" b="1" dirty="0"/>
              <a:t>IT IS NOW MANDATORY BY LAW TO IMPLEMENT COMPREHENSIVE HEALTH</a:t>
            </a:r>
            <a:r>
              <a:rPr lang="es-MX" b="1" baseline="0" dirty="0"/>
              <a:t> </a:t>
            </a:r>
            <a:r>
              <a:rPr lang="es-MX" b="1" dirty="0"/>
              <a:t>SERVICES  THROUGHOUT THE COUNTRY</a:t>
            </a:r>
            <a:r>
              <a:rPr lang="es-ES" b="1" dirty="0"/>
              <a:t> </a:t>
            </a:r>
          </a:p>
          <a:p>
            <a:pPr>
              <a:spcBef>
                <a:spcPct val="0"/>
              </a:spcBef>
            </a:pPr>
            <a:r>
              <a:rPr lang="es-ES" b="1" dirty="0"/>
              <a:t>FIGO Project: TO SUPPORT THE MINISTRY OF HEALTH IN THE IMPLEMENTATION OF THE SAFE ABORTION MODEL IN 9 HEALTH CARE CENTERS</a:t>
            </a:r>
            <a:endParaRPr lang="es-MX" b="1" dirty="0"/>
          </a:p>
          <a:p>
            <a:pPr>
              <a:spcBef>
                <a:spcPct val="0"/>
              </a:spcBef>
            </a:pPr>
            <a:r>
              <a:rPr lang="es-ES" dirty="0"/>
              <a:t> </a:t>
            </a:r>
          </a:p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7D0EC-0315-3B4A-AF7E-80DEAB9AD98D}" type="slidenum">
              <a:rPr lang="en-BR" smtClean="0"/>
              <a:t>11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734066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7D0EC-0315-3B4A-AF7E-80DEAB9AD98D}" type="slidenum">
              <a:rPr lang="en-BR" smtClean="0"/>
              <a:t>12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039958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7D0EC-0315-3B4A-AF7E-80DEAB9AD98D}" type="slidenum">
              <a:rPr lang="en-BR" smtClean="0"/>
              <a:t>14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909771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DB5C-406E-884A-B758-95AE7FF49920}" type="datetimeFigureOut">
              <a:rPr lang="en-BR" smtClean="0"/>
              <a:t>02/05/2024</a:t>
            </a:fld>
            <a:endParaRPr lang="en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7071-2EE4-4140-AE39-1290E6409D37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445863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DB5C-406E-884A-B758-95AE7FF49920}" type="datetimeFigureOut">
              <a:rPr lang="en-BR" smtClean="0"/>
              <a:t>02/05/2024</a:t>
            </a:fld>
            <a:endParaRPr lang="en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7071-2EE4-4140-AE39-1290E6409D37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753834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DB5C-406E-884A-B758-95AE7FF49920}" type="datetimeFigureOut">
              <a:rPr lang="en-BR" smtClean="0"/>
              <a:t>02/05/2024</a:t>
            </a:fld>
            <a:endParaRPr lang="en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7071-2EE4-4140-AE39-1290E6409D37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68455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DB5C-406E-884A-B758-95AE7FF49920}" type="datetimeFigureOut">
              <a:rPr lang="en-BR" smtClean="0"/>
              <a:t>02/05/2024</a:t>
            </a:fld>
            <a:endParaRPr lang="en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7071-2EE4-4140-AE39-1290E6409D37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77400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DB5C-406E-884A-B758-95AE7FF49920}" type="datetimeFigureOut">
              <a:rPr lang="en-BR" smtClean="0"/>
              <a:t>02/05/2024</a:t>
            </a:fld>
            <a:endParaRPr lang="en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7071-2EE4-4140-AE39-1290E6409D37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825868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DB5C-406E-884A-B758-95AE7FF49920}" type="datetimeFigureOut">
              <a:rPr lang="en-BR" smtClean="0"/>
              <a:t>02/05/2024</a:t>
            </a:fld>
            <a:endParaRPr lang="en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7071-2EE4-4140-AE39-1290E6409D37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516457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DB5C-406E-884A-B758-95AE7FF49920}" type="datetimeFigureOut">
              <a:rPr lang="en-BR" smtClean="0"/>
              <a:t>02/05/2024</a:t>
            </a:fld>
            <a:endParaRPr lang="en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7071-2EE4-4140-AE39-1290E6409D37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21171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DB5C-406E-884A-B758-95AE7FF49920}" type="datetimeFigureOut">
              <a:rPr lang="en-BR" smtClean="0"/>
              <a:t>02/05/2024</a:t>
            </a:fld>
            <a:endParaRPr lang="en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7071-2EE4-4140-AE39-1290E6409D37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27868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DB5C-406E-884A-B758-95AE7FF49920}" type="datetimeFigureOut">
              <a:rPr lang="en-BR" smtClean="0"/>
              <a:t>02/05/2024</a:t>
            </a:fld>
            <a:endParaRPr lang="en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7071-2EE4-4140-AE39-1290E6409D37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78501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DB5C-406E-884A-B758-95AE7FF49920}" type="datetimeFigureOut">
              <a:rPr lang="en-BR" smtClean="0"/>
              <a:t>02/05/2024</a:t>
            </a:fld>
            <a:endParaRPr lang="en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7071-2EE4-4140-AE39-1290E6409D37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597563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DB5C-406E-884A-B758-95AE7FF49920}" type="datetimeFigureOut">
              <a:rPr lang="en-BR" smtClean="0"/>
              <a:t>02/05/2024</a:t>
            </a:fld>
            <a:endParaRPr lang="en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7071-2EE4-4140-AE39-1290E6409D37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52813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BDB5C-406E-884A-B758-95AE7FF49920}" type="datetimeFigureOut">
              <a:rPr lang="en-BR" smtClean="0"/>
              <a:t>02/05/2024</a:t>
            </a:fld>
            <a:endParaRPr lang="en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D7071-2EE4-4140-AE39-1290E6409D37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98076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em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africanarguments.org/2013/11/in-africa-does-democracy-improve-your-health-by-eleanor-whitehead-and-zoe-floo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e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https://lh7-us.googleusercontent.com/dYvVU1QYUU-vVonwAUBZCen_wSFxX3RhB23jTqVHF1CkN5P2JHL0qFKVH6N8o3N5QMOukjDdkNWWjU1FJ5kt5lP4u3KlGsA9pxQmTA1okTewHarKqbO8LxGwrqd9QtYcu3qR03ZBDaCe29olXfvulg=s2048">
            <a:extLst>
              <a:ext uri="{FF2B5EF4-FFF2-40B4-BE49-F238E27FC236}">
                <a16:creationId xmlns:a16="http://schemas.microsoft.com/office/drawing/2014/main" id="{8B3FFB70-E0CC-8143-ACF1-336C83FA6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399" y="0"/>
            <a:ext cx="7019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D32C007-195C-A347-9B04-EB33E1A18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653" y="0"/>
            <a:ext cx="12360176" cy="689850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88BF0AC-B830-7A4A-AE8C-B52AA2815981}"/>
              </a:ext>
            </a:extLst>
          </p:cNvPr>
          <p:cNvSpPr txBox="1"/>
          <p:nvPr/>
        </p:nvSpPr>
        <p:spPr>
          <a:xfrm>
            <a:off x="208754" y="1645072"/>
            <a:ext cx="4900750" cy="237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4800" b="1" dirty="0">
                <a:solidFill>
                  <a:srgbClr val="F9F2EA"/>
                </a:solidFill>
                <a:latin typeface="Isidora Sans Alt Black" pitchFamily="2" charset="77"/>
                <a:cs typeface="Arial Black" panose="020B0604020202020204" pitchFamily="34" charset="0"/>
              </a:rPr>
              <a:t>The Harm Reduction Model</a:t>
            </a:r>
          </a:p>
          <a:p>
            <a:pPr>
              <a:lnSpc>
                <a:spcPts val="6000"/>
              </a:lnSpc>
            </a:pPr>
            <a:r>
              <a:rPr lang="en-US" sz="4800" i="1" dirty="0">
                <a:solidFill>
                  <a:srgbClr val="F06043"/>
                </a:solidFill>
                <a:latin typeface="Isidora Sans Alt Black" pitchFamily="2" charset="77"/>
                <a:cs typeface="Arial Black" panose="020B0604020202020204" pitchFamily="34" charset="0"/>
              </a:rPr>
              <a:t>Skills Building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F1A39E-ACC2-5B41-ABCD-36ADBAA6C819}"/>
              </a:ext>
            </a:extLst>
          </p:cNvPr>
          <p:cNvSpPr txBox="1"/>
          <p:nvPr/>
        </p:nvSpPr>
        <p:spPr>
          <a:xfrm>
            <a:off x="360181" y="4868387"/>
            <a:ext cx="5925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1C5B0"/>
                </a:solidFill>
                <a:latin typeface="Isidora Sans Alt Bold" pitchFamily="2" charset="77"/>
                <a:cs typeface="Arial" panose="020B0604020202020204" pitchFamily="34" charset="0"/>
              </a:rPr>
              <a:t>Cecilia Stapff</a:t>
            </a:r>
          </a:p>
          <a:p>
            <a:r>
              <a:rPr lang="en-US" b="1" i="1" dirty="0" err="1">
                <a:solidFill>
                  <a:srgbClr val="F1C5B0"/>
                </a:solidFill>
                <a:latin typeface="Isidora Sans Alt Bold" pitchFamily="2" charset="77"/>
                <a:cs typeface="Arial" panose="020B0604020202020204" pitchFamily="34" charset="0"/>
              </a:rPr>
              <a:t>Iniciativas</a:t>
            </a:r>
            <a:r>
              <a:rPr lang="en-US" b="1" i="1" dirty="0">
                <a:solidFill>
                  <a:srgbClr val="F1C5B0"/>
                </a:solidFill>
                <a:latin typeface="Isidora Sans Alt Bold" pitchFamily="2" charset="77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F1C5B0"/>
                </a:solidFill>
                <a:latin typeface="Isidora Sans Alt Bold" pitchFamily="2" charset="77"/>
                <a:cs typeface="Arial" panose="020B0604020202020204" pitchFamily="34" charset="0"/>
              </a:rPr>
              <a:t>Sanitarias</a:t>
            </a:r>
            <a:endParaRPr lang="en-US" b="1" i="1" dirty="0">
              <a:solidFill>
                <a:srgbClr val="F1C5B0"/>
              </a:solidFill>
              <a:latin typeface="Isidora Sans Alt Bold" pitchFamily="2" charset="77"/>
              <a:cs typeface="Arial" panose="020B0604020202020204" pitchFamily="34" charset="0"/>
            </a:endParaRPr>
          </a:p>
          <a:p>
            <a:r>
              <a:rPr lang="en-US" b="1" i="1" dirty="0">
                <a:solidFill>
                  <a:srgbClr val="F1C5B0"/>
                </a:solidFill>
                <a:latin typeface="Isidora Sans Alt Bold" pitchFamily="2" charset="77"/>
                <a:cs typeface="Arial" panose="020B0604020202020204" pitchFamily="34" charset="0"/>
              </a:rPr>
              <a:t>URUGUAY</a:t>
            </a:r>
            <a:endParaRPr lang="en-BR" b="1" i="1" dirty="0">
              <a:solidFill>
                <a:srgbClr val="F1C5B0"/>
              </a:solidFill>
              <a:latin typeface="Isidora Sans Alt Bold" pitchFamily="2" charset="77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1ED5A6-0F2A-9D40-B575-0539A839DE75}"/>
              </a:ext>
            </a:extLst>
          </p:cNvPr>
          <p:cNvSpPr txBox="1"/>
          <p:nvPr/>
        </p:nvSpPr>
        <p:spPr>
          <a:xfrm>
            <a:off x="360181" y="330627"/>
            <a:ext cx="4124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60AD8F"/>
                </a:solidFill>
                <a:latin typeface="Isidora Sans Alt Bold" pitchFamily="2" charset="77"/>
                <a:cs typeface="Arial" panose="020B0604020202020204" pitchFamily="34" charset="0"/>
              </a:rPr>
              <a:t>The Abortion and Reproductive Justices</a:t>
            </a:r>
          </a:p>
          <a:p>
            <a:r>
              <a:rPr lang="en-GB" sz="1600" b="1" dirty="0">
                <a:solidFill>
                  <a:srgbClr val="60AD8F"/>
                </a:solidFill>
                <a:latin typeface="Isidora Sans Alt Bold" pitchFamily="2" charset="77"/>
                <a:cs typeface="Arial" panose="020B0604020202020204" pitchFamily="34" charset="0"/>
              </a:rPr>
              <a:t>Pre- Conference Session</a:t>
            </a:r>
          </a:p>
          <a:p>
            <a:r>
              <a:rPr lang="en-GB" sz="1600" b="1" dirty="0">
                <a:solidFill>
                  <a:srgbClr val="60AD8F"/>
                </a:solidFill>
                <a:latin typeface="Isidora Sans Alt Bold" pitchFamily="2" charset="77"/>
                <a:cs typeface="Arial" panose="020B0604020202020204" pitchFamily="34" charset="0"/>
              </a:rPr>
              <a:t>Thailand,  February 2024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E6A2FD7-B88C-4140-88FB-C9BAA69B7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54" y="6275165"/>
            <a:ext cx="1484655" cy="19156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1383207-D50B-9749-809D-20D99E02B3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786" t="23842" r="19455" b="33686"/>
          <a:stretch/>
        </p:blipFill>
        <p:spPr>
          <a:xfrm>
            <a:off x="2659129" y="6087648"/>
            <a:ext cx="1099297" cy="52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88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8349B0-3D79-4D4A-BA51-D11BBA47E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657" y="6208776"/>
            <a:ext cx="1606296" cy="2072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081878-A2A6-1B42-8BC9-2FD01A1D0ED8}"/>
              </a:ext>
            </a:extLst>
          </p:cNvPr>
          <p:cNvSpPr txBox="1"/>
          <p:nvPr/>
        </p:nvSpPr>
        <p:spPr>
          <a:xfrm>
            <a:off x="3166469" y="237152"/>
            <a:ext cx="4429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5B397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The Guidelines</a:t>
            </a:r>
            <a:endParaRPr lang="en-BR" sz="3200" b="1" dirty="0">
              <a:solidFill>
                <a:srgbClr val="5B3974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FCABBB8-6C4D-CB41-A6DF-77A2DAA9B5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9706696"/>
              </p:ext>
            </p:extLst>
          </p:nvPr>
        </p:nvGraphicFramePr>
        <p:xfrm>
          <a:off x="1189973" y="1224366"/>
          <a:ext cx="10308920" cy="1937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5F3DE321-8883-A448-8606-9A976815754F}"/>
              </a:ext>
            </a:extLst>
          </p:cNvPr>
          <p:cNvSpPr txBox="1"/>
          <p:nvPr/>
        </p:nvSpPr>
        <p:spPr>
          <a:xfrm>
            <a:off x="1064712" y="1415441"/>
            <a:ext cx="66387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0AD8F"/>
              </a:buClr>
              <a:buFont typeface="Arial" panose="020B0604020202020204" pitchFamily="34" charset="0"/>
              <a:buChar char="•"/>
            </a:pPr>
            <a:r>
              <a:rPr lang="es-UY" sz="2400" b="1" dirty="0">
                <a:solidFill>
                  <a:srgbClr val="5B3974"/>
                </a:solidFill>
              </a:rPr>
              <a:t>Ask the women when and how she terminated the pregnancy</a:t>
            </a:r>
          </a:p>
          <a:p>
            <a:pPr marL="342900" indent="-342900">
              <a:buClr>
                <a:srgbClr val="60AD8F"/>
              </a:buClr>
              <a:buFont typeface="Arial" panose="020B0604020202020204" pitchFamily="34" charset="0"/>
              <a:buChar char="•"/>
            </a:pPr>
            <a:endParaRPr lang="es-UY" sz="2400" b="1" dirty="0">
              <a:solidFill>
                <a:srgbClr val="5B3974"/>
              </a:solidFill>
            </a:endParaRPr>
          </a:p>
          <a:p>
            <a:pPr marL="342900" indent="-342900">
              <a:buClr>
                <a:srgbClr val="60AD8F"/>
              </a:buClr>
              <a:buFont typeface="Arial" panose="020B0604020202020204" pitchFamily="34" charset="0"/>
              <a:buChar char="•"/>
            </a:pPr>
            <a:r>
              <a:rPr lang="es-UY" sz="2400" b="1" dirty="0">
                <a:solidFill>
                  <a:srgbClr val="5B3974"/>
                </a:solidFill>
              </a:rPr>
              <a:t>Evaluate clinical signs and symptoms of abortion and its evolution</a:t>
            </a:r>
          </a:p>
          <a:p>
            <a:pPr marL="342900" indent="-342900">
              <a:buClr>
                <a:srgbClr val="60AD8F"/>
              </a:buClr>
              <a:buFont typeface="Arial" panose="020B0604020202020204" pitchFamily="34" charset="0"/>
              <a:buChar char="•"/>
            </a:pPr>
            <a:endParaRPr lang="es-UY" sz="2400" b="1" dirty="0">
              <a:solidFill>
                <a:srgbClr val="5B3974"/>
              </a:solidFill>
            </a:endParaRPr>
          </a:p>
          <a:p>
            <a:pPr marL="342900" indent="-342900">
              <a:buClr>
                <a:srgbClr val="60AD8F"/>
              </a:buClr>
              <a:buFont typeface="Arial" panose="020B0604020202020204" pitchFamily="34" charset="0"/>
              <a:buChar char="•"/>
            </a:pPr>
            <a:r>
              <a:rPr lang="es-UY" sz="2400" b="1" dirty="0">
                <a:solidFill>
                  <a:srgbClr val="5B3974"/>
                </a:solidFill>
              </a:rPr>
              <a:t>Detect the presence of complications</a:t>
            </a:r>
          </a:p>
          <a:p>
            <a:pPr marL="342900" indent="-342900">
              <a:buClr>
                <a:srgbClr val="60AD8F"/>
              </a:buClr>
              <a:buFont typeface="Arial" panose="020B0604020202020204" pitchFamily="34" charset="0"/>
              <a:buChar char="•"/>
            </a:pPr>
            <a:endParaRPr lang="es-UY" sz="2400" b="1" dirty="0">
              <a:solidFill>
                <a:srgbClr val="5B3974"/>
              </a:solidFill>
            </a:endParaRPr>
          </a:p>
          <a:p>
            <a:pPr marL="342900" indent="-342900">
              <a:buClr>
                <a:srgbClr val="60AD8F"/>
              </a:buClr>
              <a:buFont typeface="Arial" panose="020B0604020202020204" pitchFamily="34" charset="0"/>
              <a:buChar char="•"/>
            </a:pPr>
            <a:r>
              <a:rPr lang="es-UY" sz="2400" b="1" dirty="0">
                <a:solidFill>
                  <a:srgbClr val="5B3974"/>
                </a:solidFill>
              </a:rPr>
              <a:t>Evaluate the psychological impact of the decision</a:t>
            </a:r>
          </a:p>
          <a:p>
            <a:pPr marL="342900" indent="-342900">
              <a:buClr>
                <a:srgbClr val="60AD8F"/>
              </a:buClr>
              <a:buFont typeface="Arial" panose="020B0604020202020204" pitchFamily="34" charset="0"/>
              <a:buChar char="•"/>
            </a:pPr>
            <a:endParaRPr lang="es-UY" sz="2400" b="1" dirty="0">
              <a:solidFill>
                <a:srgbClr val="5B3974"/>
              </a:solidFill>
            </a:endParaRPr>
          </a:p>
          <a:p>
            <a:pPr marL="342900" indent="-342900">
              <a:buClr>
                <a:srgbClr val="60AD8F"/>
              </a:buClr>
              <a:buFont typeface="Arial" panose="020B0604020202020204" pitchFamily="34" charset="0"/>
              <a:buChar char="•"/>
            </a:pPr>
            <a:r>
              <a:rPr lang="es-UY" sz="2400" b="1" dirty="0">
                <a:solidFill>
                  <a:srgbClr val="5B3974"/>
                </a:solidFill>
              </a:rPr>
              <a:t>Provide immediate contraception</a:t>
            </a:r>
          </a:p>
        </p:txBody>
      </p:sp>
    </p:spTree>
    <p:extLst>
      <p:ext uri="{BB962C8B-B14F-4D97-AF65-F5344CB8AC3E}">
        <p14:creationId xmlns:p14="http://schemas.microsoft.com/office/powerpoint/2010/main" val="261534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AD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D1488D8-6F55-1843-9EBF-26837DA92877}"/>
              </a:ext>
            </a:extLst>
          </p:cNvPr>
          <p:cNvSpPr txBox="1"/>
          <p:nvPr/>
        </p:nvSpPr>
        <p:spPr>
          <a:xfrm>
            <a:off x="2283023" y="198544"/>
            <a:ext cx="7597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9F2EA"/>
                </a:solidFill>
                <a:latin typeface="Isidora Sans Alt Black" pitchFamily="2" charset="77"/>
                <a:cs typeface="Arial Black" panose="020B0604020202020204" pitchFamily="34" charset="0"/>
              </a:rPr>
              <a:t>Iniciativas</a:t>
            </a:r>
            <a:r>
              <a:rPr lang="en-US" sz="4000" b="1" i="1" dirty="0">
                <a:solidFill>
                  <a:srgbClr val="F9F2EA"/>
                </a:solidFill>
                <a:latin typeface="Isidora Sans Alt Black" pitchFamily="2" charset="77"/>
                <a:cs typeface="Arial Black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9F2EA"/>
                </a:solidFill>
                <a:latin typeface="Isidora Sans Alt Black" pitchFamily="2" charset="77"/>
                <a:cs typeface="Arial Black" panose="020B0604020202020204" pitchFamily="34" charset="0"/>
              </a:rPr>
              <a:t>Sanitarias</a:t>
            </a:r>
            <a:r>
              <a:rPr lang="en-US" sz="4000" b="1" i="1" dirty="0">
                <a:solidFill>
                  <a:srgbClr val="F9F2EA"/>
                </a:solidFill>
                <a:latin typeface="Isidora Sans Alt Black" pitchFamily="2" charset="77"/>
                <a:cs typeface="Arial Black" panose="020B0604020202020204" pitchFamily="34" charset="0"/>
              </a:rPr>
              <a:t> Timeline</a:t>
            </a:r>
            <a:endParaRPr lang="en-BR" sz="4000" b="1" dirty="0">
              <a:solidFill>
                <a:srgbClr val="F9F2EA"/>
              </a:solidFill>
              <a:latin typeface="Isidora Sans Alt Black" pitchFamily="2" charset="77"/>
              <a:cs typeface="Arial Black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A8FCF85-0EA1-8446-AA61-5CD3DC771230}"/>
              </a:ext>
            </a:extLst>
          </p:cNvPr>
          <p:cNvSpPr/>
          <p:nvPr/>
        </p:nvSpPr>
        <p:spPr>
          <a:xfrm>
            <a:off x="595465" y="2670405"/>
            <a:ext cx="1262872" cy="1250408"/>
          </a:xfrm>
          <a:prstGeom prst="ellipse">
            <a:avLst/>
          </a:prstGeom>
          <a:solidFill>
            <a:srgbClr val="F06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C075B1-90B5-634D-A393-FC11D9496085}"/>
              </a:ext>
            </a:extLst>
          </p:cNvPr>
          <p:cNvSpPr txBox="1"/>
          <p:nvPr/>
        </p:nvSpPr>
        <p:spPr>
          <a:xfrm>
            <a:off x="341438" y="4066316"/>
            <a:ext cx="177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9F2EA"/>
                </a:solidFill>
                <a:latin typeface="Isidora Sans Alt Bold" pitchFamily="2" charset="77"/>
                <a:cs typeface="Arial" panose="020B0604020202020204" pitchFamily="34" charset="0"/>
              </a:rPr>
              <a:t>Iniciativas</a:t>
            </a:r>
            <a:r>
              <a:rPr lang="en-US" b="1" dirty="0">
                <a:solidFill>
                  <a:srgbClr val="F9F2EA"/>
                </a:solidFill>
                <a:latin typeface="Isidora Sans Alt Bold" pitchFamily="2" charset="77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b="1" dirty="0" err="1">
                <a:solidFill>
                  <a:srgbClr val="F9F2EA"/>
                </a:solidFill>
                <a:latin typeface="Isidora Sans Alt Bold" pitchFamily="2" charset="77"/>
                <a:cs typeface="Arial" panose="020B0604020202020204" pitchFamily="34" charset="0"/>
              </a:rPr>
              <a:t>Sanitarias</a:t>
            </a:r>
            <a:r>
              <a:rPr lang="en-US" b="1" dirty="0">
                <a:solidFill>
                  <a:srgbClr val="F9F2EA"/>
                </a:solidFill>
                <a:latin typeface="Isidora Sans Alt Bold" pitchFamily="2" charset="77"/>
                <a:cs typeface="Arial" panose="020B0604020202020204" pitchFamily="34" charset="0"/>
              </a:rPr>
              <a:t> </a:t>
            </a:r>
            <a:endParaRPr lang="en-BR" b="1" dirty="0">
              <a:solidFill>
                <a:srgbClr val="F9F2EA"/>
              </a:solidFill>
              <a:latin typeface="Isidora Sans Alt Bold" pitchFamily="2" charset="77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04065C-5366-6549-9081-06D9004784AD}"/>
              </a:ext>
            </a:extLst>
          </p:cNvPr>
          <p:cNvSpPr txBox="1"/>
          <p:nvPr/>
        </p:nvSpPr>
        <p:spPr>
          <a:xfrm>
            <a:off x="249456" y="4900918"/>
            <a:ext cx="2170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1400" b="1" dirty="0">
                <a:latin typeface="Isidora Sans Bold" pitchFamily="2" charset="77"/>
                <a:cs typeface="Arial" panose="020B0604020202020204" pitchFamily="34" charset="0"/>
              </a:rPr>
              <a:t>Publication of the strategy</a:t>
            </a:r>
          </a:p>
          <a:p>
            <a:pPr algn="ctr"/>
            <a:r>
              <a:rPr lang="es-UY" sz="1400" b="1" dirty="0">
                <a:latin typeface="Isidora Sans Bold" pitchFamily="2" charset="77"/>
                <a:cs typeface="Arial" panose="020B0604020202020204" pitchFamily="34" charset="0"/>
              </a:rPr>
              <a:t>Partnership with organizations</a:t>
            </a:r>
          </a:p>
          <a:p>
            <a:pPr algn="ctr"/>
            <a:r>
              <a:rPr lang="es-UY" sz="1400" b="1" dirty="0">
                <a:latin typeface="Isidora Sans Bold" pitchFamily="2" charset="77"/>
                <a:cs typeface="Arial" panose="020B0604020202020204" pitchFamily="34" charset="0"/>
              </a:rPr>
              <a:t>Hospital care begins</a:t>
            </a:r>
            <a:endParaRPr lang="en-BR" sz="1400" b="1" dirty="0">
              <a:latin typeface="Isidora Sans Bold" pitchFamily="2" charset="77"/>
              <a:cs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97DEC2E-68FE-6648-91C9-217D128A399E}"/>
              </a:ext>
            </a:extLst>
          </p:cNvPr>
          <p:cNvCxnSpPr>
            <a:cxnSpLocks/>
          </p:cNvCxnSpPr>
          <p:nvPr/>
        </p:nvCxnSpPr>
        <p:spPr>
          <a:xfrm>
            <a:off x="1972873" y="3305719"/>
            <a:ext cx="1146485" cy="0"/>
          </a:xfrm>
          <a:prstGeom prst="line">
            <a:avLst/>
          </a:prstGeom>
          <a:ln w="19050" cap="flat" cmpd="sng" algn="ctr">
            <a:solidFill>
              <a:srgbClr val="5B397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TextBox 15">
            <a:extLst>
              <a:ext uri="{FF2B5EF4-FFF2-40B4-BE49-F238E27FC236}">
                <a16:creationId xmlns:a16="http://schemas.microsoft.com/office/drawing/2014/main" id="{BB407EBD-C255-E54E-BAB5-A58F6D568FC1}"/>
              </a:ext>
            </a:extLst>
          </p:cNvPr>
          <p:cNvSpPr txBox="1"/>
          <p:nvPr/>
        </p:nvSpPr>
        <p:spPr>
          <a:xfrm>
            <a:off x="5242645" y="4007270"/>
            <a:ext cx="21549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b="1" dirty="0">
                <a:solidFill>
                  <a:srgbClr val="F9F2EA"/>
                </a:solidFill>
                <a:latin typeface="Isidora Sans Alt Bold" pitchFamily="2" charset="77"/>
                <a:cs typeface="Arial" panose="020B0604020202020204" pitchFamily="34" charset="0"/>
              </a:rPr>
              <a:t>SRH Law</a:t>
            </a:r>
          </a:p>
          <a:p>
            <a:pPr algn="ctr"/>
            <a:r>
              <a:rPr lang="es-UY" b="1" dirty="0">
                <a:solidFill>
                  <a:srgbClr val="F9F2EA"/>
                </a:solidFill>
                <a:latin typeface="Isidora Sans Alt Bold" pitchFamily="2" charset="77"/>
                <a:cs typeface="Arial" panose="020B0604020202020204" pitchFamily="34" charset="0"/>
              </a:rPr>
              <a:t>passed</a:t>
            </a:r>
          </a:p>
          <a:p>
            <a:pPr algn="ctr"/>
            <a:r>
              <a:rPr lang="es-UY" b="1" dirty="0">
                <a:solidFill>
                  <a:srgbClr val="F9F2EA"/>
                </a:solidFill>
                <a:latin typeface="Isidora Sans Alt Bold" pitchFamily="2" charset="77"/>
                <a:cs typeface="Arial" panose="020B0604020202020204" pitchFamily="34" charset="0"/>
              </a:rPr>
              <a:t>and guidelines proposed by Iniciativas Sanitarias</a:t>
            </a:r>
            <a:endParaRPr lang="en-BR" b="1" dirty="0">
              <a:solidFill>
                <a:srgbClr val="F9F2EA"/>
              </a:solidFill>
              <a:latin typeface="Isidora Sans Alt Bold" pitchFamily="2" charset="77"/>
              <a:cs typeface="Arial" panose="020B0604020202020204" pitchFamily="34" charset="0"/>
            </a:endParaRPr>
          </a:p>
        </p:txBody>
      </p:sp>
      <p:sp>
        <p:nvSpPr>
          <p:cNvPr id="29" name="TextBox 15">
            <a:extLst>
              <a:ext uri="{FF2B5EF4-FFF2-40B4-BE49-F238E27FC236}">
                <a16:creationId xmlns:a16="http://schemas.microsoft.com/office/drawing/2014/main" id="{46D365B2-DF20-7E47-9A3F-279A63FCFB53}"/>
              </a:ext>
            </a:extLst>
          </p:cNvPr>
          <p:cNvSpPr txBox="1"/>
          <p:nvPr/>
        </p:nvSpPr>
        <p:spPr>
          <a:xfrm>
            <a:off x="7674722" y="4004804"/>
            <a:ext cx="22201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9F2EA"/>
                </a:solidFill>
                <a:latin typeface="Isidora Sans Alt Bold" pitchFamily="2" charset="77"/>
                <a:cs typeface="Arial" panose="020B0604020202020204" pitchFamily="34" charset="0"/>
              </a:rPr>
              <a:t>IS director deputy minister of health </a:t>
            </a:r>
          </a:p>
          <a:p>
            <a:pPr algn="ctr"/>
            <a:r>
              <a:rPr lang="en-US" b="1" dirty="0">
                <a:solidFill>
                  <a:srgbClr val="F9F2EA"/>
                </a:solidFill>
                <a:latin typeface="Isidora Sans Alt Bold" pitchFamily="2" charset="77"/>
                <a:cs typeface="Arial" panose="020B0604020202020204" pitchFamily="34" charset="0"/>
              </a:rPr>
              <a:t>SRH Law was regulated</a:t>
            </a:r>
          </a:p>
          <a:p>
            <a:pPr algn="ctr"/>
            <a:r>
              <a:rPr lang="en-US" b="1" dirty="0">
                <a:solidFill>
                  <a:srgbClr val="F9F2EA"/>
                </a:solidFill>
                <a:latin typeface="Isidora Sans Alt Bold" pitchFamily="2" charset="77"/>
                <a:cs typeface="Arial" panose="020B0604020202020204" pitchFamily="34" charset="0"/>
              </a:rPr>
              <a:t>SRH Services </a:t>
            </a:r>
          </a:p>
          <a:p>
            <a:pPr algn="ctr"/>
            <a:r>
              <a:rPr lang="en-US" b="1" dirty="0">
                <a:solidFill>
                  <a:srgbClr val="F9F2EA"/>
                </a:solidFill>
                <a:latin typeface="Isidora Sans Alt Bold" pitchFamily="2" charset="77"/>
                <a:cs typeface="Arial" panose="020B0604020202020204" pitchFamily="34" charset="0"/>
              </a:rPr>
              <a:t>MM decreased</a:t>
            </a:r>
            <a:endParaRPr lang="en-BR" b="1" dirty="0">
              <a:solidFill>
                <a:srgbClr val="F9F2EA"/>
              </a:solidFill>
              <a:latin typeface="Isidora Sans Alt Bold" pitchFamily="2" charset="77"/>
              <a:cs typeface="Arial" panose="020B0604020202020204" pitchFamily="34" charset="0"/>
            </a:endParaRPr>
          </a:p>
        </p:txBody>
      </p:sp>
      <p:cxnSp>
        <p:nvCxnSpPr>
          <p:cNvPr id="31" name="Straight Connector 26">
            <a:extLst>
              <a:ext uri="{FF2B5EF4-FFF2-40B4-BE49-F238E27FC236}">
                <a16:creationId xmlns:a16="http://schemas.microsoft.com/office/drawing/2014/main" id="{AF426B48-E279-3B47-83E0-1F0B644B7046}"/>
              </a:ext>
            </a:extLst>
          </p:cNvPr>
          <p:cNvCxnSpPr>
            <a:cxnSpLocks/>
          </p:cNvCxnSpPr>
          <p:nvPr/>
        </p:nvCxnSpPr>
        <p:spPr>
          <a:xfrm>
            <a:off x="4469336" y="3305719"/>
            <a:ext cx="1146485" cy="0"/>
          </a:xfrm>
          <a:prstGeom prst="line">
            <a:avLst/>
          </a:prstGeom>
          <a:ln w="19050" cap="flat" cmpd="sng" algn="ctr">
            <a:solidFill>
              <a:srgbClr val="5B397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Oval 11">
            <a:extLst>
              <a:ext uri="{FF2B5EF4-FFF2-40B4-BE49-F238E27FC236}">
                <a16:creationId xmlns:a16="http://schemas.microsoft.com/office/drawing/2014/main" id="{6687288E-1EDC-5347-9A94-946ADE854EDF}"/>
              </a:ext>
            </a:extLst>
          </p:cNvPr>
          <p:cNvSpPr/>
          <p:nvPr/>
        </p:nvSpPr>
        <p:spPr>
          <a:xfrm>
            <a:off x="3119358" y="2680515"/>
            <a:ext cx="1262872" cy="1250408"/>
          </a:xfrm>
          <a:prstGeom prst="ellipse">
            <a:avLst/>
          </a:prstGeom>
          <a:solidFill>
            <a:srgbClr val="F06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8" name="Oval 11">
            <a:extLst>
              <a:ext uri="{FF2B5EF4-FFF2-40B4-BE49-F238E27FC236}">
                <a16:creationId xmlns:a16="http://schemas.microsoft.com/office/drawing/2014/main" id="{62F91E95-01E8-E94D-97DF-74E291A19B35}"/>
              </a:ext>
            </a:extLst>
          </p:cNvPr>
          <p:cNvSpPr/>
          <p:nvPr/>
        </p:nvSpPr>
        <p:spPr>
          <a:xfrm>
            <a:off x="5615821" y="2641151"/>
            <a:ext cx="1262872" cy="1250408"/>
          </a:xfrm>
          <a:prstGeom prst="ellipse">
            <a:avLst/>
          </a:prstGeom>
          <a:solidFill>
            <a:srgbClr val="F06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9" name="Oval 11">
            <a:extLst>
              <a:ext uri="{FF2B5EF4-FFF2-40B4-BE49-F238E27FC236}">
                <a16:creationId xmlns:a16="http://schemas.microsoft.com/office/drawing/2014/main" id="{F06C0FAC-58BF-F44A-B2BD-E167B1226D4C}"/>
              </a:ext>
            </a:extLst>
          </p:cNvPr>
          <p:cNvSpPr/>
          <p:nvPr/>
        </p:nvSpPr>
        <p:spPr>
          <a:xfrm>
            <a:off x="8027136" y="2613361"/>
            <a:ext cx="1262872" cy="1250408"/>
          </a:xfrm>
          <a:prstGeom prst="ellipse">
            <a:avLst/>
          </a:prstGeom>
          <a:solidFill>
            <a:srgbClr val="F06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20" name="Oval 11">
            <a:extLst>
              <a:ext uri="{FF2B5EF4-FFF2-40B4-BE49-F238E27FC236}">
                <a16:creationId xmlns:a16="http://schemas.microsoft.com/office/drawing/2014/main" id="{C8BDF536-41BD-E34E-B1B1-96891E102256}"/>
              </a:ext>
            </a:extLst>
          </p:cNvPr>
          <p:cNvSpPr/>
          <p:nvPr/>
        </p:nvSpPr>
        <p:spPr>
          <a:xfrm>
            <a:off x="10499807" y="2613361"/>
            <a:ext cx="1262872" cy="1250408"/>
          </a:xfrm>
          <a:prstGeom prst="ellipse">
            <a:avLst/>
          </a:prstGeom>
          <a:solidFill>
            <a:srgbClr val="F06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cxnSp>
        <p:nvCxnSpPr>
          <p:cNvPr id="21" name="Straight Connector 26">
            <a:extLst>
              <a:ext uri="{FF2B5EF4-FFF2-40B4-BE49-F238E27FC236}">
                <a16:creationId xmlns:a16="http://schemas.microsoft.com/office/drawing/2014/main" id="{795DBC84-E6D7-DC41-8E5D-4D99CD9A9F73}"/>
              </a:ext>
            </a:extLst>
          </p:cNvPr>
          <p:cNvCxnSpPr>
            <a:cxnSpLocks/>
          </p:cNvCxnSpPr>
          <p:nvPr/>
        </p:nvCxnSpPr>
        <p:spPr>
          <a:xfrm>
            <a:off x="6907955" y="3266355"/>
            <a:ext cx="1146485" cy="0"/>
          </a:xfrm>
          <a:prstGeom prst="line">
            <a:avLst/>
          </a:prstGeom>
          <a:ln w="19050" cap="flat" cmpd="sng" algn="ctr">
            <a:solidFill>
              <a:srgbClr val="5B397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Connector 26">
            <a:extLst>
              <a:ext uri="{FF2B5EF4-FFF2-40B4-BE49-F238E27FC236}">
                <a16:creationId xmlns:a16="http://schemas.microsoft.com/office/drawing/2014/main" id="{A8D329C7-76F0-3D43-8AF8-197D4B55C36A}"/>
              </a:ext>
            </a:extLst>
          </p:cNvPr>
          <p:cNvCxnSpPr>
            <a:cxnSpLocks/>
          </p:cNvCxnSpPr>
          <p:nvPr/>
        </p:nvCxnSpPr>
        <p:spPr>
          <a:xfrm>
            <a:off x="9321665" y="3238565"/>
            <a:ext cx="1146485" cy="0"/>
          </a:xfrm>
          <a:prstGeom prst="line">
            <a:avLst/>
          </a:prstGeom>
          <a:ln w="19050" cap="flat" cmpd="sng" algn="ctr">
            <a:solidFill>
              <a:srgbClr val="5B397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C2F681C5-1D1C-0B41-B5F4-358C5D918FE3}"/>
              </a:ext>
            </a:extLst>
          </p:cNvPr>
          <p:cNvSpPr txBox="1"/>
          <p:nvPr/>
        </p:nvSpPr>
        <p:spPr>
          <a:xfrm>
            <a:off x="833377" y="3074061"/>
            <a:ext cx="844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200" b="1" dirty="0"/>
              <a:t>2001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2BF0769-A4A1-1F42-A676-C09B86DEA9B6}"/>
              </a:ext>
            </a:extLst>
          </p:cNvPr>
          <p:cNvSpPr txBox="1"/>
          <p:nvPr/>
        </p:nvSpPr>
        <p:spPr>
          <a:xfrm>
            <a:off x="3344398" y="3069114"/>
            <a:ext cx="844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200" b="1" dirty="0"/>
              <a:t>2004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3BDC4FA-C77F-FF44-AA3F-3854F08105D6}"/>
              </a:ext>
            </a:extLst>
          </p:cNvPr>
          <p:cNvSpPr txBox="1"/>
          <p:nvPr/>
        </p:nvSpPr>
        <p:spPr>
          <a:xfrm>
            <a:off x="5897642" y="3050911"/>
            <a:ext cx="844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200" b="1" dirty="0"/>
              <a:t>2008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004221B-C3AF-CA46-A8A1-952F11C08DF1}"/>
              </a:ext>
            </a:extLst>
          </p:cNvPr>
          <p:cNvSpPr txBox="1"/>
          <p:nvPr/>
        </p:nvSpPr>
        <p:spPr>
          <a:xfrm>
            <a:off x="8246914" y="3004351"/>
            <a:ext cx="844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200" b="1" dirty="0"/>
              <a:t>2010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09077F9-7217-654D-8445-CF16C7F4D38E}"/>
              </a:ext>
            </a:extLst>
          </p:cNvPr>
          <p:cNvSpPr txBox="1"/>
          <p:nvPr/>
        </p:nvSpPr>
        <p:spPr>
          <a:xfrm>
            <a:off x="10708767" y="3004351"/>
            <a:ext cx="844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200" b="1" dirty="0"/>
              <a:t>2012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C683FD8-97A0-5D43-AFAA-E6A9E803946F}"/>
              </a:ext>
            </a:extLst>
          </p:cNvPr>
          <p:cNvSpPr/>
          <p:nvPr/>
        </p:nvSpPr>
        <p:spPr>
          <a:xfrm>
            <a:off x="2008155" y="4012888"/>
            <a:ext cx="34852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9F2EA"/>
                </a:solidFill>
                <a:latin typeface="Isidora Sans Alt Bold" pitchFamily="2" charset="77"/>
                <a:cs typeface="Arial" panose="020B0604020202020204" pitchFamily="34" charset="0"/>
              </a:rPr>
              <a:t>Ministerial </a:t>
            </a:r>
          </a:p>
          <a:p>
            <a:pPr algn="ctr"/>
            <a:r>
              <a:rPr lang="en-US" b="1" dirty="0">
                <a:solidFill>
                  <a:srgbClr val="F9F2EA"/>
                </a:solidFill>
                <a:latin typeface="Isidora Sans Alt Bold" pitchFamily="2" charset="77"/>
                <a:cs typeface="Arial" panose="020B0604020202020204" pitchFamily="34" charset="0"/>
              </a:rPr>
              <a:t>Ordinance</a:t>
            </a:r>
          </a:p>
          <a:p>
            <a:pPr algn="ctr"/>
            <a:r>
              <a:rPr lang="en-US" b="1" dirty="0">
                <a:solidFill>
                  <a:srgbClr val="F9F2EA"/>
                </a:solidFill>
                <a:latin typeface="Isidora Sans Alt Bold" pitchFamily="2" charset="77"/>
                <a:cs typeface="Arial" panose="020B0604020202020204" pitchFamily="34" charset="0"/>
              </a:rPr>
              <a:t>approval </a:t>
            </a:r>
            <a:endParaRPr lang="en-BR" b="1" dirty="0">
              <a:solidFill>
                <a:srgbClr val="F9F2EA"/>
              </a:solidFill>
              <a:latin typeface="Isidora Sans Alt Bold" pitchFamily="2" charset="77"/>
              <a:cs typeface="Arial" panose="020B0604020202020204" pitchFamily="34" charset="0"/>
            </a:endParaRPr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1FEFAA41-7A05-8548-A8FA-A9940935E8B3}"/>
              </a:ext>
            </a:extLst>
          </p:cNvPr>
          <p:cNvSpPr txBox="1"/>
          <p:nvPr/>
        </p:nvSpPr>
        <p:spPr>
          <a:xfrm>
            <a:off x="9971814" y="4066316"/>
            <a:ext cx="2220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b="1" dirty="0">
                <a:solidFill>
                  <a:srgbClr val="F9F2EA"/>
                </a:solidFill>
                <a:latin typeface="Isidora Sans Alt Bold" pitchFamily="2" charset="77"/>
                <a:cs typeface="Arial" panose="020B0604020202020204" pitchFamily="34" charset="0"/>
              </a:rPr>
              <a:t>The law on voluntary interruption of pregnancy was approved</a:t>
            </a:r>
            <a:endParaRPr lang="en-BR" b="1" dirty="0">
              <a:solidFill>
                <a:srgbClr val="F9F2EA"/>
              </a:solidFill>
              <a:latin typeface="Isidora Sans Alt Bold" pitchFamily="2" charset="77"/>
              <a:cs typeface="Arial" panose="020B0604020202020204" pitchFamily="34" charset="0"/>
            </a:endParaRPr>
          </a:p>
        </p:txBody>
      </p:sp>
      <p:pic>
        <p:nvPicPr>
          <p:cNvPr id="36" name="Picture 18">
            <a:extLst>
              <a:ext uri="{FF2B5EF4-FFF2-40B4-BE49-F238E27FC236}">
                <a16:creationId xmlns:a16="http://schemas.microsoft.com/office/drawing/2014/main" id="{D023C1B2-6107-674D-A98B-7DD7C2EAC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732" y="1121249"/>
            <a:ext cx="1781434" cy="13397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F9264388-8246-DE4E-8785-0E2AE90E1267}"/>
              </a:ext>
            </a:extLst>
          </p:cNvPr>
          <p:cNvGrpSpPr/>
          <p:nvPr/>
        </p:nvGrpSpPr>
        <p:grpSpPr>
          <a:xfrm>
            <a:off x="2599664" y="1064086"/>
            <a:ext cx="1913206" cy="1365983"/>
            <a:chOff x="2311725" y="1027694"/>
            <a:chExt cx="2881313" cy="1654292"/>
          </a:xfrm>
        </p:grpSpPr>
        <p:pic>
          <p:nvPicPr>
            <p:cNvPr id="37" name="Picture 3" descr="CA3IQ537">
              <a:extLst>
                <a:ext uri="{FF2B5EF4-FFF2-40B4-BE49-F238E27FC236}">
                  <a16:creationId xmlns:a16="http://schemas.microsoft.com/office/drawing/2014/main" id="{505A0D2C-4EF6-4249-AA22-2FE750CCEA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t="9245" b="64558"/>
            <a:stretch>
              <a:fillRect/>
            </a:stretch>
          </p:blipFill>
          <p:spPr bwMode="auto">
            <a:xfrm>
              <a:off x="2311725" y="1027694"/>
              <a:ext cx="2878138" cy="11525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38" name="Picture 4" descr="CA3IQ537">
              <a:extLst>
                <a:ext uri="{FF2B5EF4-FFF2-40B4-BE49-F238E27FC236}">
                  <a16:creationId xmlns:a16="http://schemas.microsoft.com/office/drawing/2014/main" id="{ED6D8D0D-999E-0B4B-8194-A6A58E6324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t="75790" b="9998"/>
            <a:stretch>
              <a:fillRect/>
            </a:stretch>
          </p:blipFill>
          <p:spPr bwMode="auto">
            <a:xfrm>
              <a:off x="2311725" y="2178749"/>
              <a:ext cx="2881313" cy="50323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23A70773-1898-8641-8C7C-712E4894BD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7668" y="1108099"/>
            <a:ext cx="2026862" cy="135293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94EE421-31A0-7C41-9506-0D1443AA7E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960" r="24402"/>
          <a:stretch/>
        </p:blipFill>
        <p:spPr>
          <a:xfrm>
            <a:off x="10117085" y="1121249"/>
            <a:ext cx="1645594" cy="133733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9" name="Picture 26" descr="C:\RESPALDO LEONEL\INICIATIVAS ASOCIACION CIVIL\IS 10años\FOTOS IS 10 años\Nueva carpeta\CAH8ONTH.jpg">
            <a:extLst>
              <a:ext uri="{FF2B5EF4-FFF2-40B4-BE49-F238E27FC236}">
                <a16:creationId xmlns:a16="http://schemas.microsoft.com/office/drawing/2014/main" id="{2D0DF95E-455E-4344-A628-CF0EF8CD7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56" y="1047329"/>
            <a:ext cx="1895657" cy="139594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upo 41">
            <a:extLst>
              <a:ext uri="{FF2B5EF4-FFF2-40B4-BE49-F238E27FC236}">
                <a16:creationId xmlns:a16="http://schemas.microsoft.com/office/drawing/2014/main" id="{B6EF6CDC-99FC-204D-B34C-B9B6293E5D55}"/>
              </a:ext>
            </a:extLst>
          </p:cNvPr>
          <p:cNvGrpSpPr/>
          <p:nvPr/>
        </p:nvGrpSpPr>
        <p:grpSpPr>
          <a:xfrm>
            <a:off x="4443579" y="5703184"/>
            <a:ext cx="5150587" cy="569623"/>
            <a:chOff x="4510762" y="6026727"/>
            <a:chExt cx="5150587" cy="637309"/>
          </a:xfrm>
        </p:grpSpPr>
        <p:sp>
          <p:nvSpPr>
            <p:cNvPr id="40" name="Flecha derecha 39">
              <a:extLst>
                <a:ext uri="{FF2B5EF4-FFF2-40B4-BE49-F238E27FC236}">
                  <a16:creationId xmlns:a16="http://schemas.microsoft.com/office/drawing/2014/main" id="{97FCDF0A-BF5E-B340-B025-CF8A14605435}"/>
                </a:ext>
              </a:extLst>
            </p:cNvPr>
            <p:cNvSpPr/>
            <p:nvPr/>
          </p:nvSpPr>
          <p:spPr>
            <a:xfrm>
              <a:off x="4510762" y="6026727"/>
              <a:ext cx="4300729" cy="637309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5FC82BA5-EB7F-7542-8792-9A349DE63A3C}"/>
                </a:ext>
              </a:extLst>
            </p:cNvPr>
            <p:cNvSpPr txBox="1"/>
            <p:nvPr/>
          </p:nvSpPr>
          <p:spPr>
            <a:xfrm>
              <a:off x="5615821" y="6195609"/>
              <a:ext cx="4045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UY" dirty="0"/>
                <a:t>FIGO´S PROJECT</a:t>
              </a:r>
            </a:p>
          </p:txBody>
        </p:sp>
      </p:grpSp>
      <p:sp>
        <p:nvSpPr>
          <p:cNvPr id="43" name="Flecha derecha 42">
            <a:extLst>
              <a:ext uri="{FF2B5EF4-FFF2-40B4-BE49-F238E27FC236}">
                <a16:creationId xmlns:a16="http://schemas.microsoft.com/office/drawing/2014/main" id="{492C186A-E61B-5F4D-AE6D-66D667E9FEC4}"/>
              </a:ext>
            </a:extLst>
          </p:cNvPr>
          <p:cNvSpPr/>
          <p:nvPr/>
        </p:nvSpPr>
        <p:spPr>
          <a:xfrm>
            <a:off x="6878693" y="6195904"/>
            <a:ext cx="5077780" cy="56511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>
                <a:solidFill>
                  <a:schemeClr val="tx1"/>
                </a:solidFill>
              </a:rPr>
              <a:t>FÒS FEMINISTA SUPPORT TO EXPAND HRM</a:t>
            </a:r>
          </a:p>
        </p:txBody>
      </p:sp>
    </p:spTree>
    <p:extLst>
      <p:ext uri="{BB962C8B-B14F-4D97-AF65-F5344CB8AC3E}">
        <p14:creationId xmlns:p14="http://schemas.microsoft.com/office/powerpoint/2010/main" val="3363981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AD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D1488D8-6F55-1843-9EBF-26837DA92877}"/>
              </a:ext>
            </a:extLst>
          </p:cNvPr>
          <p:cNvSpPr txBox="1"/>
          <p:nvPr/>
        </p:nvSpPr>
        <p:spPr>
          <a:xfrm>
            <a:off x="595465" y="170962"/>
            <a:ext cx="7597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9F2EA"/>
                </a:solidFill>
                <a:latin typeface="Isidora Sans Alt Black" pitchFamily="2" charset="77"/>
                <a:cs typeface="Arial Black" panose="020B0604020202020204" pitchFamily="34" charset="0"/>
              </a:rPr>
              <a:t>Timeline</a:t>
            </a:r>
            <a:endParaRPr lang="en-BR" sz="5400" b="1" dirty="0">
              <a:solidFill>
                <a:srgbClr val="F9F2EA"/>
              </a:solidFill>
              <a:latin typeface="Isidora Sans Alt Black" pitchFamily="2" charset="77"/>
              <a:cs typeface="Arial Black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A8FCF85-0EA1-8446-AA61-5CD3DC771230}"/>
              </a:ext>
            </a:extLst>
          </p:cNvPr>
          <p:cNvSpPr/>
          <p:nvPr/>
        </p:nvSpPr>
        <p:spPr>
          <a:xfrm>
            <a:off x="595465" y="2670405"/>
            <a:ext cx="1262872" cy="1250408"/>
          </a:xfrm>
          <a:prstGeom prst="ellipse">
            <a:avLst/>
          </a:prstGeom>
          <a:solidFill>
            <a:srgbClr val="F06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C075B1-90B5-634D-A393-FC11D9496085}"/>
              </a:ext>
            </a:extLst>
          </p:cNvPr>
          <p:cNvSpPr txBox="1"/>
          <p:nvPr/>
        </p:nvSpPr>
        <p:spPr>
          <a:xfrm>
            <a:off x="341438" y="4066316"/>
            <a:ext cx="17709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9F2EA"/>
                </a:solidFill>
                <a:latin typeface="Isidora Sans Alt Bold" pitchFamily="2" charset="77"/>
                <a:cs typeface="Arial" panose="020B0604020202020204" pitchFamily="34" charset="0"/>
              </a:rPr>
              <a:t>Montevideo</a:t>
            </a:r>
          </a:p>
          <a:p>
            <a:pPr algn="ctr"/>
            <a:r>
              <a:rPr lang="en-US" b="1" dirty="0">
                <a:solidFill>
                  <a:srgbClr val="F9F2EA"/>
                </a:solidFill>
                <a:latin typeface="Isidora Sans Alt Bold" pitchFamily="2" charset="77"/>
                <a:cs typeface="Arial" panose="020B0604020202020204" pitchFamily="34" charset="0"/>
              </a:rPr>
              <a:t>Consensus</a:t>
            </a:r>
          </a:p>
          <a:p>
            <a:pPr algn="ctr"/>
            <a:endParaRPr lang="en-US" b="1" dirty="0">
              <a:solidFill>
                <a:srgbClr val="F9F2EA"/>
              </a:solidFill>
              <a:latin typeface="Isidora Sans Alt Bold" pitchFamily="2" charset="77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F9F2EA"/>
                </a:solidFill>
                <a:latin typeface="Isidora Sans Alt Bold" pitchFamily="2" charset="77"/>
                <a:cs typeface="Arial" panose="020B0604020202020204" pitchFamily="34" charset="0"/>
              </a:rPr>
              <a:t>Implementation</a:t>
            </a:r>
          </a:p>
          <a:p>
            <a:pPr algn="ctr"/>
            <a:r>
              <a:rPr lang="en-US" b="1" dirty="0">
                <a:solidFill>
                  <a:srgbClr val="F9F2EA"/>
                </a:solidFill>
                <a:latin typeface="Isidora Sans Alt Bold" pitchFamily="2" charset="77"/>
                <a:cs typeface="Arial" panose="020B0604020202020204" pitchFamily="34" charset="0"/>
              </a:rPr>
              <a:t>Abortion</a:t>
            </a:r>
          </a:p>
          <a:p>
            <a:pPr algn="ctr"/>
            <a:r>
              <a:rPr lang="en-US" b="1" dirty="0">
                <a:solidFill>
                  <a:srgbClr val="F9F2EA"/>
                </a:solidFill>
                <a:latin typeface="Isidora Sans Alt Bold" pitchFamily="2" charset="77"/>
                <a:cs typeface="Arial" panose="020B0604020202020204" pitchFamily="34" charset="0"/>
              </a:rPr>
              <a:t>Law </a:t>
            </a:r>
          </a:p>
          <a:p>
            <a:pPr algn="ctr"/>
            <a:endParaRPr lang="en-US" b="1" dirty="0">
              <a:solidFill>
                <a:srgbClr val="F9F2EA"/>
              </a:solidFill>
              <a:latin typeface="Isidora Sans Alt Bold" pitchFamily="2" charset="77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F9F2EA"/>
                </a:solidFill>
                <a:latin typeface="Isidora Sans Alt Bold" pitchFamily="2" charset="77"/>
                <a:cs typeface="Arial" panose="020B0604020202020204" pitchFamily="34" charset="0"/>
              </a:rPr>
              <a:t>IS train Health teams</a:t>
            </a:r>
            <a:endParaRPr lang="en-BR" b="1" dirty="0">
              <a:solidFill>
                <a:srgbClr val="F9F2EA"/>
              </a:solidFill>
              <a:latin typeface="Isidora Sans Alt Bold" pitchFamily="2" charset="77"/>
              <a:cs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97DEC2E-68FE-6648-91C9-217D128A399E}"/>
              </a:ext>
            </a:extLst>
          </p:cNvPr>
          <p:cNvCxnSpPr>
            <a:cxnSpLocks/>
          </p:cNvCxnSpPr>
          <p:nvPr/>
        </p:nvCxnSpPr>
        <p:spPr>
          <a:xfrm flipV="1">
            <a:off x="1972873" y="3305719"/>
            <a:ext cx="4347244" cy="1"/>
          </a:xfrm>
          <a:prstGeom prst="line">
            <a:avLst/>
          </a:prstGeom>
          <a:ln w="19050" cap="flat" cmpd="sng" algn="ctr">
            <a:solidFill>
              <a:srgbClr val="5B397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C2F681C5-1D1C-0B41-B5F4-358C5D918FE3}"/>
              </a:ext>
            </a:extLst>
          </p:cNvPr>
          <p:cNvSpPr txBox="1"/>
          <p:nvPr/>
        </p:nvSpPr>
        <p:spPr>
          <a:xfrm>
            <a:off x="833377" y="3074061"/>
            <a:ext cx="844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200" b="1" dirty="0"/>
              <a:t>2013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B8B22B31-1C79-B445-8984-DFA9F39D3CD8}"/>
              </a:ext>
            </a:extLst>
          </p:cNvPr>
          <p:cNvGrpSpPr/>
          <p:nvPr/>
        </p:nvGrpSpPr>
        <p:grpSpPr>
          <a:xfrm>
            <a:off x="6411850" y="2640020"/>
            <a:ext cx="1262872" cy="1250408"/>
            <a:chOff x="10499807" y="2613361"/>
            <a:chExt cx="1262872" cy="1250408"/>
          </a:xfrm>
        </p:grpSpPr>
        <p:sp>
          <p:nvSpPr>
            <p:cNvPr id="20" name="Oval 11">
              <a:extLst>
                <a:ext uri="{FF2B5EF4-FFF2-40B4-BE49-F238E27FC236}">
                  <a16:creationId xmlns:a16="http://schemas.microsoft.com/office/drawing/2014/main" id="{C8BDF536-41BD-E34E-B1B1-96891E102256}"/>
                </a:ext>
              </a:extLst>
            </p:cNvPr>
            <p:cNvSpPr/>
            <p:nvPr/>
          </p:nvSpPr>
          <p:spPr>
            <a:xfrm>
              <a:off x="10499807" y="2613361"/>
              <a:ext cx="1262872" cy="1250408"/>
            </a:xfrm>
            <a:prstGeom prst="ellipse">
              <a:avLst/>
            </a:prstGeom>
            <a:solidFill>
              <a:srgbClr val="F060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609077F9-7217-654D-8445-CF16C7F4D38E}"/>
                </a:ext>
              </a:extLst>
            </p:cNvPr>
            <p:cNvSpPr txBox="1"/>
            <p:nvPr/>
          </p:nvSpPr>
          <p:spPr>
            <a:xfrm>
              <a:off x="10708767" y="3004351"/>
              <a:ext cx="84495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UY" sz="2200" b="1" dirty="0"/>
                <a:t>2023</a:t>
              </a:r>
            </a:p>
          </p:txBody>
        </p:sp>
      </p:grpSp>
      <p:sp>
        <p:nvSpPr>
          <p:cNvPr id="35" name="TextBox 15">
            <a:extLst>
              <a:ext uri="{FF2B5EF4-FFF2-40B4-BE49-F238E27FC236}">
                <a16:creationId xmlns:a16="http://schemas.microsoft.com/office/drawing/2014/main" id="{1FEFAA41-7A05-8548-A8FA-A9940935E8B3}"/>
              </a:ext>
            </a:extLst>
          </p:cNvPr>
          <p:cNvSpPr txBox="1"/>
          <p:nvPr/>
        </p:nvSpPr>
        <p:spPr>
          <a:xfrm>
            <a:off x="5933193" y="4066316"/>
            <a:ext cx="22201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b="1" dirty="0">
                <a:solidFill>
                  <a:srgbClr val="F9F2EA"/>
                </a:solidFill>
                <a:latin typeface="Isidora Sans Alt Bold" pitchFamily="2" charset="77"/>
                <a:cs typeface="Arial" panose="020B0604020202020204" pitchFamily="34" charset="0"/>
              </a:rPr>
              <a:t>10 years implementing the Law on voluntary interruption of pregnancy</a:t>
            </a:r>
            <a:endParaRPr lang="en-BR" b="1" dirty="0">
              <a:solidFill>
                <a:srgbClr val="F9F2EA"/>
              </a:solidFill>
              <a:latin typeface="Isidora Sans Alt Bold" pitchFamily="2" charset="77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F3B4FE-8B28-EA4E-B535-5C2F8F42C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98" y="891808"/>
            <a:ext cx="2423353" cy="161304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A074D5B-B063-E24F-9EBC-217FA2F2D7DE}"/>
              </a:ext>
            </a:extLst>
          </p:cNvPr>
          <p:cNvSpPr txBox="1"/>
          <p:nvPr/>
        </p:nvSpPr>
        <p:spPr>
          <a:xfrm>
            <a:off x="8536872" y="1935654"/>
            <a:ext cx="32081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UY" sz="2800" b="1" dirty="0">
                <a:solidFill>
                  <a:srgbClr val="F9F2EA"/>
                </a:solidFill>
              </a:rPr>
              <a:t>Safe abortion in all the Heath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UY" sz="2800" b="1" dirty="0">
                <a:solidFill>
                  <a:srgbClr val="F9F2EA"/>
                </a:solidFill>
              </a:rPr>
              <a:t>Lowest abortion rate in LAC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UY" sz="2800" b="1" dirty="0">
                <a:solidFill>
                  <a:srgbClr val="F9F2EA"/>
                </a:solidFill>
              </a:rPr>
              <a:t>MM per total abortion at low values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UY" sz="2800" b="1" dirty="0">
              <a:solidFill>
                <a:srgbClr val="F9F2EA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800326B-9C05-494C-94A1-45E712A6F6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588" b="40707"/>
          <a:stretch/>
        </p:blipFill>
        <p:spPr>
          <a:xfrm>
            <a:off x="5771011" y="949098"/>
            <a:ext cx="2334786" cy="157848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65342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A6C483B6-7B12-8D43-8C25-1545746ED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" y="0"/>
            <a:ext cx="11695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D32C007-195C-A347-9B04-EB33E1A18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653" y="0"/>
            <a:ext cx="12360176" cy="689850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88BF0AC-B830-7A4A-AE8C-B52AA2815981}"/>
              </a:ext>
            </a:extLst>
          </p:cNvPr>
          <p:cNvSpPr txBox="1"/>
          <p:nvPr/>
        </p:nvSpPr>
        <p:spPr>
          <a:xfrm>
            <a:off x="0" y="2183111"/>
            <a:ext cx="4900750" cy="237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4800" b="1" dirty="0">
                <a:solidFill>
                  <a:schemeClr val="bg1"/>
                </a:solidFill>
                <a:latin typeface="Isidora Sans Alt Black" pitchFamily="2" charset="77"/>
                <a:cs typeface="Arial Black" panose="020B0604020202020204" pitchFamily="34" charset="0"/>
              </a:rPr>
              <a:t>Advocacy in</a:t>
            </a:r>
          </a:p>
          <a:p>
            <a:pPr>
              <a:lnSpc>
                <a:spcPts val="6000"/>
              </a:lnSpc>
            </a:pPr>
            <a:r>
              <a:rPr lang="en-US" sz="4800" b="1" dirty="0">
                <a:solidFill>
                  <a:schemeClr val="bg1"/>
                </a:solidFill>
                <a:latin typeface="Isidora Sans Alt Black" pitchFamily="2" charset="77"/>
                <a:cs typeface="Arial Black" panose="020B0604020202020204" pitchFamily="34" charset="0"/>
              </a:rPr>
              <a:t>Harm Reduction Model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F1A39E-ACC2-5B41-ABCD-36ADBAA6C819}"/>
              </a:ext>
            </a:extLst>
          </p:cNvPr>
          <p:cNvSpPr txBox="1"/>
          <p:nvPr/>
        </p:nvSpPr>
        <p:spPr>
          <a:xfrm>
            <a:off x="360181" y="4868387"/>
            <a:ext cx="5925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1C5B0"/>
                </a:solidFill>
                <a:latin typeface="Isidora Sans Alt Bold" pitchFamily="2" charset="77"/>
                <a:cs typeface="Arial" panose="020B0604020202020204" pitchFamily="34" charset="0"/>
              </a:rPr>
              <a:t>Cecilia Stapff</a:t>
            </a:r>
          </a:p>
          <a:p>
            <a:r>
              <a:rPr lang="en-US" b="1" i="1" dirty="0" err="1">
                <a:solidFill>
                  <a:srgbClr val="F1C5B0"/>
                </a:solidFill>
                <a:latin typeface="Isidora Sans Alt Bold" pitchFamily="2" charset="77"/>
                <a:cs typeface="Arial" panose="020B0604020202020204" pitchFamily="34" charset="0"/>
              </a:rPr>
              <a:t>Iniciativas</a:t>
            </a:r>
            <a:r>
              <a:rPr lang="en-US" b="1" i="1" dirty="0">
                <a:solidFill>
                  <a:srgbClr val="F1C5B0"/>
                </a:solidFill>
                <a:latin typeface="Isidora Sans Alt Bold" pitchFamily="2" charset="77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F1C5B0"/>
                </a:solidFill>
                <a:latin typeface="Isidora Sans Alt Bold" pitchFamily="2" charset="77"/>
                <a:cs typeface="Arial" panose="020B0604020202020204" pitchFamily="34" charset="0"/>
              </a:rPr>
              <a:t>Sanitarias</a:t>
            </a:r>
            <a:endParaRPr lang="en-US" b="1" i="1" dirty="0">
              <a:solidFill>
                <a:srgbClr val="F1C5B0"/>
              </a:solidFill>
              <a:latin typeface="Isidora Sans Alt Bold" pitchFamily="2" charset="77"/>
              <a:cs typeface="Arial" panose="020B0604020202020204" pitchFamily="34" charset="0"/>
            </a:endParaRPr>
          </a:p>
          <a:p>
            <a:r>
              <a:rPr lang="en-US" b="1" i="1" dirty="0">
                <a:solidFill>
                  <a:srgbClr val="F1C5B0"/>
                </a:solidFill>
                <a:latin typeface="Isidora Sans Alt Bold" pitchFamily="2" charset="77"/>
                <a:cs typeface="Arial" panose="020B0604020202020204" pitchFamily="34" charset="0"/>
              </a:rPr>
              <a:t>URUGUAY</a:t>
            </a:r>
            <a:endParaRPr lang="en-BR" b="1" i="1" dirty="0">
              <a:solidFill>
                <a:srgbClr val="F1C5B0"/>
              </a:solidFill>
              <a:latin typeface="Isidora Sans Alt Bold" pitchFamily="2" charset="77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1ED5A6-0F2A-9D40-B575-0539A839DE75}"/>
              </a:ext>
            </a:extLst>
          </p:cNvPr>
          <p:cNvSpPr txBox="1"/>
          <p:nvPr/>
        </p:nvSpPr>
        <p:spPr>
          <a:xfrm>
            <a:off x="0" y="425423"/>
            <a:ext cx="4124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60AD8F"/>
                </a:solidFill>
                <a:latin typeface="Isidora Sans Alt Bold" pitchFamily="2" charset="77"/>
                <a:cs typeface="Arial" panose="020B0604020202020204" pitchFamily="34" charset="0"/>
              </a:rPr>
              <a:t>The Abortion and Reproductive Justices</a:t>
            </a:r>
          </a:p>
          <a:p>
            <a:r>
              <a:rPr lang="en-US" sz="1600" b="1" dirty="0">
                <a:solidFill>
                  <a:srgbClr val="60AD8F"/>
                </a:solidFill>
                <a:latin typeface="Isidora Sans Alt Bold" pitchFamily="2" charset="77"/>
                <a:cs typeface="Arial" panose="020B0604020202020204" pitchFamily="34" charset="0"/>
              </a:rPr>
              <a:t>Pre- Conference Session</a:t>
            </a:r>
          </a:p>
          <a:p>
            <a:r>
              <a:rPr lang="en-US" sz="1600" b="1" dirty="0">
                <a:solidFill>
                  <a:srgbClr val="60AD8F"/>
                </a:solidFill>
                <a:latin typeface="Isidora Sans Alt Bold" pitchFamily="2" charset="77"/>
                <a:cs typeface="Arial" panose="020B0604020202020204" pitchFamily="34" charset="0"/>
              </a:rPr>
              <a:t>Thailand,  February 2024</a:t>
            </a:r>
            <a:endParaRPr lang="en-BR" sz="1600" b="1" dirty="0">
              <a:solidFill>
                <a:srgbClr val="60AD8F"/>
              </a:solidFill>
              <a:latin typeface="Isidora Sans Alt Bold" pitchFamily="2" charset="77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E6A2FD7-B88C-4140-88FB-C9BAA69B7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54" y="6275165"/>
            <a:ext cx="1484655" cy="19156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1383207-D50B-9749-809D-20D99E02B3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786" t="23842" r="19455" b="33686"/>
          <a:stretch/>
        </p:blipFill>
        <p:spPr>
          <a:xfrm>
            <a:off x="2659129" y="6087648"/>
            <a:ext cx="1099297" cy="52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39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BDB5DB13-CC8B-D741-AC76-9BF5C4465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295" y="-517162"/>
            <a:ext cx="6384057" cy="8515205"/>
          </a:xfrm>
          <a:prstGeom prst="rect">
            <a:avLst/>
          </a:prstGeom>
        </p:spPr>
      </p:pic>
      <p:sp>
        <p:nvSpPr>
          <p:cNvPr id="21" name="Forma Livre 20">
            <a:extLst>
              <a:ext uri="{FF2B5EF4-FFF2-40B4-BE49-F238E27FC236}">
                <a16:creationId xmlns:a16="http://schemas.microsoft.com/office/drawing/2014/main" id="{4C92FDEA-02FB-AE41-BB0C-EEAE0A148A21}"/>
              </a:ext>
            </a:extLst>
          </p:cNvPr>
          <p:cNvSpPr/>
          <p:nvPr/>
        </p:nvSpPr>
        <p:spPr>
          <a:xfrm rot="10800000">
            <a:off x="4289398" y="0"/>
            <a:ext cx="8105410" cy="6858000"/>
          </a:xfrm>
          <a:custGeom>
            <a:avLst/>
            <a:gdLst>
              <a:gd name="connsiteX0" fmla="*/ 0 w 8105410"/>
              <a:gd name="connsiteY0" fmla="*/ 0 h 6858000"/>
              <a:gd name="connsiteX1" fmla="*/ 8061845 w 8105410"/>
              <a:gd name="connsiteY1" fmla="*/ 0 h 6858000"/>
              <a:gd name="connsiteX2" fmla="*/ 8016986 w 8105410"/>
              <a:gd name="connsiteY2" fmla="*/ 30026 h 6858000"/>
              <a:gd name="connsiteX3" fmla="*/ 6214626 w 8105410"/>
              <a:gd name="connsiteY3" fmla="*/ 3414420 h 6858000"/>
              <a:gd name="connsiteX4" fmla="*/ 8016986 w 8105410"/>
              <a:gd name="connsiteY4" fmla="*/ 6798814 h 6858000"/>
              <a:gd name="connsiteX5" fmla="*/ 8105410 w 8105410"/>
              <a:gd name="connsiteY5" fmla="*/ 6858000 h 6858000"/>
              <a:gd name="connsiteX6" fmla="*/ 0 w 8105410"/>
              <a:gd name="connsiteY6" fmla="*/ 6858000 h 6858000"/>
              <a:gd name="connsiteX7" fmla="*/ 0 w 810541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5410" h="6858000">
                <a:moveTo>
                  <a:pt x="0" y="0"/>
                </a:moveTo>
                <a:lnTo>
                  <a:pt x="8061845" y="0"/>
                </a:lnTo>
                <a:lnTo>
                  <a:pt x="8016986" y="30026"/>
                </a:lnTo>
                <a:cubicBezTo>
                  <a:pt x="6922843" y="800222"/>
                  <a:pt x="6214626" y="2029473"/>
                  <a:pt x="6214626" y="3414420"/>
                </a:cubicBezTo>
                <a:cubicBezTo>
                  <a:pt x="6214626" y="4799368"/>
                  <a:pt x="6922843" y="6028618"/>
                  <a:pt x="8016986" y="6798814"/>
                </a:cubicBezTo>
                <a:lnTo>
                  <a:pt x="81054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5B39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CA6140-007A-3C4D-9ED1-8FDCDECBAF0B}"/>
              </a:ext>
            </a:extLst>
          </p:cNvPr>
          <p:cNvSpPr txBox="1"/>
          <p:nvPr/>
        </p:nvSpPr>
        <p:spPr>
          <a:xfrm>
            <a:off x="6032352" y="220102"/>
            <a:ext cx="5844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err="1">
                <a:solidFill>
                  <a:srgbClr val="F06043"/>
                </a:solidFill>
                <a:latin typeface="Isidora Sans Alt Black" pitchFamily="2" charset="77"/>
                <a:cs typeface="Arial Black" panose="020B0604020202020204" pitchFamily="34" charset="0"/>
              </a:rPr>
              <a:t>Two</a:t>
            </a:r>
            <a:r>
              <a:rPr lang="es-ES" sz="3200" b="1" dirty="0">
                <a:solidFill>
                  <a:srgbClr val="F06043"/>
                </a:solidFill>
                <a:latin typeface="Isidora Sans Alt Black" pitchFamily="2" charset="77"/>
                <a:cs typeface="Arial Black" panose="020B0604020202020204" pitchFamily="34" charset="0"/>
              </a:rPr>
              <a:t> </a:t>
            </a:r>
            <a:r>
              <a:rPr lang="es-ES" sz="3200" b="1" dirty="0" err="1">
                <a:solidFill>
                  <a:srgbClr val="F06043"/>
                </a:solidFill>
                <a:latin typeface="Isidora Sans Alt Black" pitchFamily="2" charset="77"/>
                <a:cs typeface="Arial Black" panose="020B0604020202020204" pitchFamily="34" charset="0"/>
              </a:rPr>
              <a:t>main</a:t>
            </a:r>
            <a:r>
              <a:rPr lang="es-ES" sz="3200" b="1" dirty="0">
                <a:solidFill>
                  <a:srgbClr val="F06043"/>
                </a:solidFill>
                <a:latin typeface="Isidora Sans Alt Black" pitchFamily="2" charset="77"/>
                <a:cs typeface="Arial Black" panose="020B0604020202020204" pitchFamily="34" charset="0"/>
              </a:rPr>
              <a:t> slogans:</a:t>
            </a:r>
          </a:p>
          <a:p>
            <a:endParaRPr lang="en-BR" sz="3200" b="1" dirty="0">
              <a:solidFill>
                <a:srgbClr val="F06043"/>
              </a:solidFill>
              <a:latin typeface="Isidora Sans Alt Black" pitchFamily="2" charset="77"/>
              <a:cs typeface="Arial Black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973F15-9F20-444A-AB86-43BECCA30E0F}"/>
              </a:ext>
            </a:extLst>
          </p:cNvPr>
          <p:cNvSpPr txBox="1"/>
          <p:nvPr/>
        </p:nvSpPr>
        <p:spPr>
          <a:xfrm rot="16200000">
            <a:off x="-2943395" y="3395340"/>
            <a:ext cx="62666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kern="3600" spc="50" dirty="0">
                <a:solidFill>
                  <a:srgbClr val="F9F2EA"/>
                </a:solidFill>
                <a:latin typeface="Isidora Sans SemiBold" pitchFamily="2" charset="77"/>
                <a:cs typeface="Arial" panose="020B0604020202020204" pitchFamily="34" charset="0"/>
              </a:rPr>
              <a:t>LOLA GUERRA  |  MEXICO</a:t>
            </a:r>
            <a:endParaRPr lang="en-BR" sz="600" kern="3600" spc="50" dirty="0">
              <a:solidFill>
                <a:srgbClr val="F9F2EA"/>
              </a:solidFill>
              <a:latin typeface="Isidora Sans SemiBold" pitchFamily="2" charset="77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1490568-5C39-3F4C-B2AD-B387B60915A9}"/>
              </a:ext>
            </a:extLst>
          </p:cNvPr>
          <p:cNvSpPr txBox="1"/>
          <p:nvPr/>
        </p:nvSpPr>
        <p:spPr>
          <a:xfrm>
            <a:off x="6703251" y="1536174"/>
            <a:ext cx="45025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60AD8F"/>
              </a:buClr>
              <a:buFont typeface="Courier New" panose="02070309020205020404" pitchFamily="49" charset="0"/>
              <a:buChar char="o"/>
            </a:pPr>
            <a:r>
              <a:rPr lang="es-UY" sz="2800" b="1" dirty="0">
                <a:solidFill>
                  <a:schemeClr val="bg1"/>
                </a:solidFill>
              </a:rPr>
              <a:t>As we discuss and contribute to legal changes: we must decrease the risks and harms</a:t>
            </a:r>
          </a:p>
          <a:p>
            <a:pPr marL="457200" indent="-457200" algn="just">
              <a:buClr>
                <a:srgbClr val="60AD8F"/>
              </a:buClr>
              <a:buFont typeface="Courier New" panose="02070309020205020404" pitchFamily="49" charset="0"/>
              <a:buChar char="o"/>
            </a:pPr>
            <a:endParaRPr lang="es-UY" sz="2800" b="1" dirty="0">
              <a:solidFill>
                <a:schemeClr val="bg1"/>
              </a:solidFill>
            </a:endParaRPr>
          </a:p>
          <a:p>
            <a:pPr marL="457200" indent="-457200" algn="just">
              <a:buClr>
                <a:srgbClr val="60AD8F"/>
              </a:buClr>
              <a:buFont typeface="Courier New" panose="02070309020205020404" pitchFamily="49" charset="0"/>
              <a:buChar char="o"/>
            </a:pPr>
            <a:r>
              <a:rPr lang="es-UY" sz="2800" b="1" dirty="0">
                <a:solidFill>
                  <a:schemeClr val="bg1"/>
                </a:solidFill>
              </a:rPr>
              <a:t>To decrease the number of abortions :</a:t>
            </a:r>
          </a:p>
          <a:p>
            <a:pPr algn="just">
              <a:buClr>
                <a:srgbClr val="60AD8F"/>
              </a:buClr>
            </a:pPr>
            <a:r>
              <a:rPr lang="es-UY" sz="2800" b="1" dirty="0">
                <a:solidFill>
                  <a:schemeClr val="bg1"/>
                </a:solidFill>
              </a:rPr>
              <a:t>      CSE</a:t>
            </a:r>
          </a:p>
          <a:p>
            <a:pPr algn="just"/>
            <a:r>
              <a:rPr lang="es-UY" sz="2800" b="1" dirty="0">
                <a:solidFill>
                  <a:schemeClr val="bg1"/>
                </a:solidFill>
              </a:rPr>
              <a:t>      contraception</a:t>
            </a:r>
          </a:p>
          <a:p>
            <a:pPr algn="just"/>
            <a:r>
              <a:rPr lang="es-UY" sz="2800" b="1" dirty="0">
                <a:solidFill>
                  <a:schemeClr val="bg1"/>
                </a:solidFill>
              </a:rPr>
              <a:t>      safe access</a:t>
            </a:r>
          </a:p>
        </p:txBody>
      </p:sp>
    </p:spTree>
    <p:extLst>
      <p:ext uri="{BB962C8B-B14F-4D97-AF65-F5344CB8AC3E}">
        <p14:creationId xmlns:p14="http://schemas.microsoft.com/office/powerpoint/2010/main" val="3757585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AD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A8A216D3-68A9-964E-85F8-B010968CCC1D}"/>
              </a:ext>
            </a:extLst>
          </p:cNvPr>
          <p:cNvSpPr/>
          <p:nvPr/>
        </p:nvSpPr>
        <p:spPr>
          <a:xfrm>
            <a:off x="-289251" y="-1321744"/>
            <a:ext cx="12867237" cy="8578158"/>
          </a:xfrm>
          <a:prstGeom prst="rect">
            <a:avLst/>
          </a:prstGeom>
          <a:solidFill>
            <a:schemeClr val="accent1">
              <a:alpha val="9158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4D680D-F6B1-3043-9089-FFD0F1CED86A}"/>
              </a:ext>
            </a:extLst>
          </p:cNvPr>
          <p:cNvSpPr txBox="1"/>
          <p:nvPr/>
        </p:nvSpPr>
        <p:spPr>
          <a:xfrm>
            <a:off x="1691634" y="249188"/>
            <a:ext cx="85547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06043"/>
                </a:solidFill>
              </a:rPr>
              <a:t>The framework of the model emphasizes</a:t>
            </a:r>
            <a:endParaRPr lang="en-BR" sz="5400" b="1" dirty="0">
              <a:solidFill>
                <a:srgbClr val="F06043"/>
              </a:solidFill>
              <a:latin typeface="Isidora Sans Alt Black" pitchFamily="2" charset="77"/>
              <a:cs typeface="Arial Black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7D0D54B-DC25-464A-A2CB-9F6609485220}"/>
              </a:ext>
            </a:extLst>
          </p:cNvPr>
          <p:cNvSpPr txBox="1"/>
          <p:nvPr/>
        </p:nvSpPr>
        <p:spPr>
          <a:xfrm>
            <a:off x="743919" y="2367419"/>
            <a:ext cx="1012867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9F2EA"/>
                </a:solidFill>
              </a:rPr>
              <a:t>Although we continue to push for the legalization of abortion, it is not necessary to implement the program</a:t>
            </a:r>
          </a:p>
          <a:p>
            <a:endParaRPr lang="en-US" sz="3200" b="1" dirty="0">
              <a:solidFill>
                <a:srgbClr val="F9F2EA"/>
              </a:solidFill>
            </a:endParaRPr>
          </a:p>
          <a:p>
            <a:r>
              <a:rPr lang="en-US" sz="3200" b="1" dirty="0">
                <a:solidFill>
                  <a:srgbClr val="F9F2EA"/>
                </a:solidFill>
              </a:rPr>
              <a:t>It only needs:</a:t>
            </a:r>
          </a:p>
          <a:p>
            <a:pPr marL="914400" lvl="1" indent="-457200">
              <a:buClr>
                <a:srgbClr val="60AD8F"/>
              </a:buClr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rgbClr val="F9F2EA"/>
                </a:solidFill>
              </a:rPr>
              <a:t>A committed, comprehensive/multidisciplinary Health care team  </a:t>
            </a:r>
          </a:p>
          <a:p>
            <a:pPr marL="914400" lvl="1" indent="-457200">
              <a:buClr>
                <a:srgbClr val="60AD8F"/>
              </a:buClr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rgbClr val="F9F2EA"/>
                </a:solidFill>
              </a:rPr>
              <a:t>Adequacy of Health care system</a:t>
            </a:r>
          </a:p>
          <a:p>
            <a:pPr marL="914400" lvl="1" indent="-457200">
              <a:buClr>
                <a:srgbClr val="60AD8F"/>
              </a:buClr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rgbClr val="F9F2EA"/>
                </a:solidFill>
              </a:rPr>
              <a:t>Public opinion dissemination</a:t>
            </a: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339886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AD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95D98D-7A71-8E47-BF4A-B027C0B27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657" y="6208776"/>
            <a:ext cx="1606296" cy="2072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A78DD5-B18A-CD49-B063-BCACFAF3017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3076575" y="-1091035"/>
            <a:ext cx="9453564" cy="129663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4D680D-F6B1-3043-9089-FFD0F1CED86A}"/>
              </a:ext>
            </a:extLst>
          </p:cNvPr>
          <p:cNvSpPr txBox="1"/>
          <p:nvPr/>
        </p:nvSpPr>
        <p:spPr>
          <a:xfrm>
            <a:off x="1958152" y="1201165"/>
            <a:ext cx="83759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4000" b="1" dirty="0">
                <a:solidFill>
                  <a:srgbClr val="F06043"/>
                </a:solidFill>
                <a:latin typeface="Isidora Sans Alt Black" pitchFamily="2" charset="77"/>
                <a:cs typeface="Arial Black" panose="020B0604020202020204" pitchFamily="34" charset="0"/>
              </a:rPr>
              <a:t>PUBLIC SEPEECH </a:t>
            </a:r>
          </a:p>
          <a:p>
            <a:pPr algn="ctr"/>
            <a:r>
              <a:rPr lang="es-UY" sz="4000" b="1" dirty="0">
                <a:solidFill>
                  <a:srgbClr val="F06043"/>
                </a:solidFill>
                <a:latin typeface="Isidora Sans Alt Black" pitchFamily="2" charset="77"/>
                <a:cs typeface="Arial Black" panose="020B0604020202020204" pitchFamily="34" charset="0"/>
              </a:rPr>
              <a:t>Where we started from:</a:t>
            </a:r>
          </a:p>
          <a:p>
            <a:pPr marL="457200" indent="-457200" algn="just">
              <a:buClr>
                <a:srgbClr val="F06043"/>
              </a:buClr>
              <a:buFont typeface="Arial" panose="020B0604020202020204" pitchFamily="34" charset="0"/>
              <a:buChar char="•"/>
            </a:pPr>
            <a:endParaRPr lang="es-UY" sz="3200" b="1" dirty="0">
              <a:solidFill>
                <a:srgbClr val="5B3974"/>
              </a:solidFill>
              <a:latin typeface="Isidora Sans Alt Black" pitchFamily="2" charset="77"/>
              <a:cs typeface="Arial Black" panose="020B0604020202020204" pitchFamily="34" charset="0"/>
            </a:endParaRPr>
          </a:p>
          <a:p>
            <a:pPr marL="457200" indent="-457200" algn="just">
              <a:buClr>
                <a:srgbClr val="F06043"/>
              </a:buClr>
              <a:buFont typeface="Arial" panose="020B0604020202020204" pitchFamily="34" charset="0"/>
              <a:buChar char="•"/>
            </a:pPr>
            <a:r>
              <a:rPr lang="es-UY" sz="3200" b="1" dirty="0">
                <a:solidFill>
                  <a:srgbClr val="5B3974"/>
                </a:solidFill>
                <a:latin typeface="Isidora Sans Alt Black" pitchFamily="2" charset="77"/>
                <a:cs typeface="Arial Black" panose="020B0604020202020204" pitchFamily="34" charset="0"/>
              </a:rPr>
              <a:t>This is not just any sexuality issue</a:t>
            </a:r>
          </a:p>
          <a:p>
            <a:pPr marL="457200" indent="-457200" algn="just">
              <a:buClr>
                <a:srgbClr val="F06043"/>
              </a:buClr>
              <a:buFont typeface="Arial" panose="020B0604020202020204" pitchFamily="34" charset="0"/>
              <a:buChar char="•"/>
            </a:pPr>
            <a:endParaRPr lang="es-UY" sz="3200" b="1" dirty="0">
              <a:solidFill>
                <a:srgbClr val="5B3974"/>
              </a:solidFill>
              <a:latin typeface="Isidora Sans Alt Black" pitchFamily="2" charset="77"/>
              <a:cs typeface="Arial Black" panose="020B0604020202020204" pitchFamily="34" charset="0"/>
            </a:endParaRPr>
          </a:p>
          <a:p>
            <a:pPr marL="457200" indent="-457200" algn="just">
              <a:buClr>
                <a:srgbClr val="F06043"/>
              </a:buClr>
              <a:buFont typeface="Arial" panose="020B0604020202020204" pitchFamily="34" charset="0"/>
              <a:buChar char="•"/>
            </a:pPr>
            <a:r>
              <a:rPr lang="es-UY" sz="3200" b="1" dirty="0">
                <a:solidFill>
                  <a:srgbClr val="5B3974"/>
                </a:solidFill>
                <a:latin typeface="Isidora Sans Alt Black" pitchFamily="2" charset="77"/>
                <a:cs typeface="Arial Black" panose="020B0604020202020204" pitchFamily="34" charset="0"/>
              </a:rPr>
              <a:t>This is not just another controversial topic</a:t>
            </a:r>
          </a:p>
          <a:p>
            <a:pPr marL="457200" indent="-457200" algn="just">
              <a:buClr>
                <a:srgbClr val="F06043"/>
              </a:buClr>
              <a:buFont typeface="Arial" panose="020B0604020202020204" pitchFamily="34" charset="0"/>
              <a:buChar char="•"/>
            </a:pPr>
            <a:endParaRPr lang="es-UY" sz="3200" b="1" dirty="0">
              <a:solidFill>
                <a:srgbClr val="5B3974"/>
              </a:solidFill>
              <a:latin typeface="Isidora Sans Alt Black" pitchFamily="2" charset="77"/>
              <a:cs typeface="Arial Black" panose="020B0604020202020204" pitchFamily="34" charset="0"/>
            </a:endParaRPr>
          </a:p>
          <a:p>
            <a:pPr marL="457200" indent="-457200" algn="just">
              <a:buClr>
                <a:srgbClr val="F06043"/>
              </a:buClr>
              <a:buFont typeface="Arial" panose="020B0604020202020204" pitchFamily="34" charset="0"/>
              <a:buChar char="•"/>
            </a:pPr>
            <a:r>
              <a:rPr lang="es-UY" sz="3200" b="1" dirty="0">
                <a:solidFill>
                  <a:srgbClr val="5B3974"/>
                </a:solidFill>
                <a:latin typeface="Isidora Sans Alt Black" pitchFamily="2" charset="77"/>
                <a:cs typeface="Arial Black" panose="020B0604020202020204" pitchFamily="34" charset="0"/>
              </a:rPr>
              <a:t>This topic is the topic of life: "dilemma”: begin and end</a:t>
            </a:r>
          </a:p>
          <a:p>
            <a:pPr algn="just">
              <a:buClr>
                <a:srgbClr val="F06043"/>
              </a:buClr>
            </a:pPr>
            <a:endParaRPr lang="en-BR" sz="3200" b="1" dirty="0">
              <a:solidFill>
                <a:srgbClr val="5B3974"/>
              </a:solidFill>
              <a:latin typeface="Isidora Sans Alt Black" pitchFamily="2" charset="77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867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AD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95D98D-7A71-8E47-BF4A-B027C0B27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657" y="6208776"/>
            <a:ext cx="1606296" cy="2072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A78DD5-B18A-CD49-B063-BCACFAF3017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3029918" y="-936052"/>
            <a:ext cx="9453564" cy="129663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4D680D-F6B1-3043-9089-FFD0F1CED86A}"/>
              </a:ext>
            </a:extLst>
          </p:cNvPr>
          <p:cNvSpPr txBox="1"/>
          <p:nvPr/>
        </p:nvSpPr>
        <p:spPr>
          <a:xfrm>
            <a:off x="2463901" y="278969"/>
            <a:ext cx="9179052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F06043"/>
              </a:buClr>
              <a:buFont typeface="Arial" panose="020B0604020202020204" pitchFamily="34" charset="0"/>
              <a:buChar char="•"/>
            </a:pPr>
            <a:r>
              <a:rPr lang="es-UY" sz="3000" b="1" dirty="0">
                <a:solidFill>
                  <a:srgbClr val="5B3974"/>
                </a:solidFill>
                <a:latin typeface="Isidora Sans Alt Black" pitchFamily="2" charset="77"/>
                <a:cs typeface="Arial Black" panose="020B0604020202020204" pitchFamily="34" charset="0"/>
              </a:rPr>
              <a:t>Unsafe abortion is a </a:t>
            </a:r>
            <a:r>
              <a:rPr lang="es-UY" sz="3000" b="1" dirty="0">
                <a:solidFill>
                  <a:srgbClr val="F06043"/>
                </a:solidFill>
                <a:latin typeface="Isidora Sans Alt Black" pitchFamily="2" charset="77"/>
                <a:cs typeface="Arial Black" panose="020B0604020202020204" pitchFamily="34" charset="0"/>
              </a:rPr>
              <a:t>health problem</a:t>
            </a:r>
          </a:p>
          <a:p>
            <a:pPr algn="just">
              <a:buClr>
                <a:srgbClr val="F06043"/>
              </a:buClr>
            </a:pPr>
            <a:r>
              <a:rPr lang="es-UY" sz="3000" b="1" dirty="0">
                <a:solidFill>
                  <a:srgbClr val="5B3974"/>
                </a:solidFill>
                <a:latin typeface="Isidora Sans Alt Black" pitchFamily="2" charset="77"/>
                <a:cs typeface="Arial Black" panose="020B0604020202020204" pitchFamily="34" charset="0"/>
              </a:rPr>
              <a:t>	Justice and equity issue</a:t>
            </a:r>
          </a:p>
          <a:p>
            <a:pPr algn="just">
              <a:buClr>
                <a:srgbClr val="F06043"/>
              </a:buClr>
            </a:pPr>
            <a:r>
              <a:rPr lang="es-UY" sz="3000" b="1" dirty="0">
                <a:solidFill>
                  <a:srgbClr val="5B3974"/>
                </a:solidFill>
                <a:latin typeface="Isidora Sans Alt Black" pitchFamily="2" charset="77"/>
                <a:cs typeface="Arial Black" panose="020B0604020202020204" pitchFamily="34" charset="0"/>
              </a:rPr>
              <a:t>	Gender and rights issue</a:t>
            </a:r>
          </a:p>
          <a:p>
            <a:pPr algn="just">
              <a:buClr>
                <a:srgbClr val="F06043"/>
              </a:buClr>
            </a:pPr>
            <a:endParaRPr lang="es-UY" sz="3000" b="1" dirty="0">
              <a:solidFill>
                <a:srgbClr val="5B3974"/>
              </a:solidFill>
              <a:latin typeface="Isidora Sans Alt Black" pitchFamily="2" charset="77"/>
              <a:cs typeface="Arial Black" panose="020B0604020202020204" pitchFamily="34" charset="0"/>
            </a:endParaRPr>
          </a:p>
          <a:p>
            <a:pPr marL="457200" indent="-457200" algn="just">
              <a:buClr>
                <a:srgbClr val="F06043"/>
              </a:buClr>
              <a:buFont typeface="Arial" panose="020B0604020202020204" pitchFamily="34" charset="0"/>
              <a:buChar char="•"/>
            </a:pPr>
            <a:r>
              <a:rPr lang="es-UY" sz="3000" b="1" dirty="0">
                <a:solidFill>
                  <a:srgbClr val="5B3974"/>
                </a:solidFill>
                <a:latin typeface="Isidora Sans Alt Black" pitchFamily="2" charset="77"/>
                <a:cs typeface="Arial Black" panose="020B0604020202020204" pitchFamily="34" charset="0"/>
              </a:rPr>
              <a:t>Breaking the dichotomy "for" vs. "against" and enabling independent engagement of judgment on abortion.</a:t>
            </a:r>
          </a:p>
          <a:p>
            <a:pPr algn="just">
              <a:buClr>
                <a:srgbClr val="F06043"/>
              </a:buClr>
            </a:pPr>
            <a:endParaRPr lang="es-UY" sz="3000" b="1" dirty="0">
              <a:solidFill>
                <a:srgbClr val="5B3974"/>
              </a:solidFill>
              <a:latin typeface="Isidora Sans Alt Black" pitchFamily="2" charset="77"/>
              <a:cs typeface="Arial Black" panose="020B0604020202020204" pitchFamily="34" charset="0"/>
            </a:endParaRPr>
          </a:p>
          <a:p>
            <a:pPr marL="457200" indent="-457200" algn="just">
              <a:buClr>
                <a:srgbClr val="F06043"/>
              </a:buClr>
              <a:buFont typeface="Arial" panose="020B0604020202020204" pitchFamily="34" charset="0"/>
              <a:buChar char="•"/>
            </a:pPr>
            <a:r>
              <a:rPr lang="es-UY" sz="3000" b="1" dirty="0">
                <a:solidFill>
                  <a:srgbClr val="5B3974"/>
                </a:solidFill>
                <a:latin typeface="Isidora Sans Alt Black" pitchFamily="2" charset="77"/>
                <a:cs typeface="Arial Black" panose="020B0604020202020204" pitchFamily="34" charset="0"/>
              </a:rPr>
              <a:t>Taking the first step in changing the health relationship</a:t>
            </a:r>
          </a:p>
          <a:p>
            <a:pPr algn="just">
              <a:buClr>
                <a:srgbClr val="F06043"/>
              </a:buClr>
            </a:pPr>
            <a:endParaRPr lang="es-UY" sz="3000" b="1" dirty="0">
              <a:solidFill>
                <a:srgbClr val="5B3974"/>
              </a:solidFill>
              <a:latin typeface="Isidora Sans Alt Black" pitchFamily="2" charset="77"/>
              <a:cs typeface="Arial Black" panose="020B0604020202020204" pitchFamily="34" charset="0"/>
            </a:endParaRPr>
          </a:p>
          <a:p>
            <a:pPr marL="457200" indent="-457200" algn="just">
              <a:buClr>
                <a:srgbClr val="F06043"/>
              </a:buClr>
              <a:buFont typeface="Arial" panose="020B0604020202020204" pitchFamily="34" charset="0"/>
              <a:buChar char="•"/>
            </a:pPr>
            <a:r>
              <a:rPr lang="es-UY" sz="3000" b="1" dirty="0">
                <a:solidFill>
                  <a:srgbClr val="5B3974"/>
                </a:solidFill>
                <a:latin typeface="Isidora Sans Alt Black" pitchFamily="2" charset="77"/>
                <a:cs typeface="Arial Black" panose="020B0604020202020204" pitchFamily="34" charset="0"/>
              </a:rPr>
              <a:t>From the current regulatory framework and in the direction of change</a:t>
            </a:r>
          </a:p>
          <a:p>
            <a:pPr marL="457200" indent="-457200" algn="just">
              <a:buClr>
                <a:srgbClr val="F06043"/>
              </a:buClr>
              <a:buFont typeface="Arial" panose="020B0604020202020204" pitchFamily="34" charset="0"/>
              <a:buChar char="•"/>
            </a:pPr>
            <a:r>
              <a:rPr lang="es-UY" sz="3000" b="1" dirty="0">
                <a:solidFill>
                  <a:srgbClr val="5B3974"/>
                </a:solidFill>
                <a:latin typeface="Isidora Sans Alt Black" pitchFamily="2" charset="77"/>
                <a:cs typeface="Arial Black" panose="020B0604020202020204" pitchFamily="34" charset="0"/>
              </a:rPr>
              <a:t>Restrictive laws: </a:t>
            </a:r>
            <a:r>
              <a:rPr lang="es-UY" sz="3000" b="1" dirty="0">
                <a:solidFill>
                  <a:srgbClr val="F06043"/>
                </a:solidFill>
                <a:latin typeface="Isidora Sans Alt Black" pitchFamily="2" charset="77"/>
                <a:cs typeface="Arial Black" panose="020B0604020202020204" pitchFamily="34" charset="0"/>
              </a:rPr>
              <a:t>opportunity for change</a:t>
            </a:r>
            <a:r>
              <a:rPr lang="es-UY" sz="3000" b="1" dirty="0">
                <a:solidFill>
                  <a:srgbClr val="5B3974"/>
                </a:solidFill>
                <a:latin typeface="Isidora Sans Alt Black" pitchFamily="2" charset="77"/>
                <a:cs typeface="Arial Black" panose="020B0604020202020204" pitchFamily="34" charset="0"/>
              </a:rPr>
              <a:t>.</a:t>
            </a:r>
          </a:p>
          <a:p>
            <a:pPr algn="just">
              <a:buClr>
                <a:srgbClr val="F06043"/>
              </a:buClr>
            </a:pPr>
            <a:endParaRPr lang="en-BR" sz="3200" b="1" dirty="0">
              <a:solidFill>
                <a:srgbClr val="5B3974"/>
              </a:solidFill>
              <a:latin typeface="Isidora Sans Alt Black" pitchFamily="2" charset="77"/>
              <a:cs typeface="Arial Black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CD0C33A-7162-0843-BCD8-226CF11AF673}"/>
              </a:ext>
            </a:extLst>
          </p:cNvPr>
          <p:cNvSpPr txBox="1"/>
          <p:nvPr/>
        </p:nvSpPr>
        <p:spPr>
          <a:xfrm>
            <a:off x="573108" y="526942"/>
            <a:ext cx="18907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600" b="1" dirty="0">
                <a:solidFill>
                  <a:srgbClr val="F06043"/>
                </a:solidFill>
              </a:rPr>
              <a:t>Public </a:t>
            </a:r>
          </a:p>
          <a:p>
            <a:r>
              <a:rPr lang="es-UY" sz="3600" b="1" dirty="0">
                <a:solidFill>
                  <a:srgbClr val="F06043"/>
                </a:solidFill>
              </a:rPr>
              <a:t>Speech</a:t>
            </a:r>
          </a:p>
          <a:p>
            <a:r>
              <a:rPr lang="es-UY" sz="3600" b="1" dirty="0">
                <a:solidFill>
                  <a:srgbClr val="F06043"/>
                </a:solidFill>
              </a:rPr>
              <a:t>KEYS: </a:t>
            </a:r>
          </a:p>
        </p:txBody>
      </p:sp>
    </p:spTree>
    <p:extLst>
      <p:ext uri="{BB962C8B-B14F-4D97-AF65-F5344CB8AC3E}">
        <p14:creationId xmlns:p14="http://schemas.microsoft.com/office/powerpoint/2010/main" val="707513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persona, exterior, mujer, sostener&#10;&#10;Descripción generada automáticamente">
            <a:extLst>
              <a:ext uri="{FF2B5EF4-FFF2-40B4-BE49-F238E27FC236}">
                <a16:creationId xmlns:a16="http://schemas.microsoft.com/office/drawing/2014/main" id="{30B6F34D-1598-9840-87F0-EA1B897B47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862"/>
          <a:stretch/>
        </p:blipFill>
        <p:spPr>
          <a:xfrm>
            <a:off x="-1379349" y="-22290"/>
            <a:ext cx="7790481" cy="6880290"/>
          </a:xfrm>
          <a:prstGeom prst="rect">
            <a:avLst/>
          </a:prstGeom>
        </p:spPr>
      </p:pic>
      <p:sp>
        <p:nvSpPr>
          <p:cNvPr id="21" name="Forma Livre 20">
            <a:extLst>
              <a:ext uri="{FF2B5EF4-FFF2-40B4-BE49-F238E27FC236}">
                <a16:creationId xmlns:a16="http://schemas.microsoft.com/office/drawing/2014/main" id="{4C92FDEA-02FB-AE41-BB0C-EEAE0A148A21}"/>
              </a:ext>
            </a:extLst>
          </p:cNvPr>
          <p:cNvSpPr/>
          <p:nvPr/>
        </p:nvSpPr>
        <p:spPr>
          <a:xfrm rot="10800000">
            <a:off x="4289398" y="0"/>
            <a:ext cx="8105410" cy="6858000"/>
          </a:xfrm>
          <a:custGeom>
            <a:avLst/>
            <a:gdLst>
              <a:gd name="connsiteX0" fmla="*/ 0 w 8105410"/>
              <a:gd name="connsiteY0" fmla="*/ 0 h 6858000"/>
              <a:gd name="connsiteX1" fmla="*/ 8061845 w 8105410"/>
              <a:gd name="connsiteY1" fmla="*/ 0 h 6858000"/>
              <a:gd name="connsiteX2" fmla="*/ 8016986 w 8105410"/>
              <a:gd name="connsiteY2" fmla="*/ 30026 h 6858000"/>
              <a:gd name="connsiteX3" fmla="*/ 6214626 w 8105410"/>
              <a:gd name="connsiteY3" fmla="*/ 3414420 h 6858000"/>
              <a:gd name="connsiteX4" fmla="*/ 8016986 w 8105410"/>
              <a:gd name="connsiteY4" fmla="*/ 6798814 h 6858000"/>
              <a:gd name="connsiteX5" fmla="*/ 8105410 w 8105410"/>
              <a:gd name="connsiteY5" fmla="*/ 6858000 h 6858000"/>
              <a:gd name="connsiteX6" fmla="*/ 0 w 8105410"/>
              <a:gd name="connsiteY6" fmla="*/ 6858000 h 6858000"/>
              <a:gd name="connsiteX7" fmla="*/ 0 w 810541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5410" h="6858000">
                <a:moveTo>
                  <a:pt x="0" y="0"/>
                </a:moveTo>
                <a:lnTo>
                  <a:pt x="8061845" y="0"/>
                </a:lnTo>
                <a:lnTo>
                  <a:pt x="8016986" y="30026"/>
                </a:lnTo>
                <a:cubicBezTo>
                  <a:pt x="6922843" y="800222"/>
                  <a:pt x="6214626" y="2029473"/>
                  <a:pt x="6214626" y="3414420"/>
                </a:cubicBezTo>
                <a:cubicBezTo>
                  <a:pt x="6214626" y="4799368"/>
                  <a:pt x="6922843" y="6028618"/>
                  <a:pt x="8016986" y="6798814"/>
                </a:cubicBezTo>
                <a:lnTo>
                  <a:pt x="81054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5B39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CA6140-007A-3C4D-9ED1-8FDCDECBAF0B}"/>
              </a:ext>
            </a:extLst>
          </p:cNvPr>
          <p:cNvSpPr txBox="1"/>
          <p:nvPr/>
        </p:nvSpPr>
        <p:spPr>
          <a:xfrm>
            <a:off x="6032352" y="220102"/>
            <a:ext cx="5844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06043"/>
                </a:solidFill>
                <a:latin typeface="Isidora Sans Alt Black" pitchFamily="2" charset="77"/>
                <a:cs typeface="Arial Black" panose="020B0604020202020204" pitchFamily="34" charset="0"/>
              </a:rPr>
              <a:t>Social mobilization in LAC:</a:t>
            </a:r>
          </a:p>
          <a:p>
            <a:endParaRPr lang="en-BR" sz="3200" b="1" dirty="0">
              <a:solidFill>
                <a:srgbClr val="F06043"/>
              </a:solidFill>
              <a:latin typeface="Isidora Sans Alt Black" pitchFamily="2" charset="77"/>
              <a:cs typeface="Arial Black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973F15-9F20-444A-AB86-43BECCA30E0F}"/>
              </a:ext>
            </a:extLst>
          </p:cNvPr>
          <p:cNvSpPr txBox="1"/>
          <p:nvPr/>
        </p:nvSpPr>
        <p:spPr>
          <a:xfrm rot="16200000">
            <a:off x="-2943395" y="3395340"/>
            <a:ext cx="62666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kern="3600" spc="50" dirty="0">
                <a:solidFill>
                  <a:srgbClr val="F9F2EA"/>
                </a:solidFill>
                <a:latin typeface="Isidora Sans SemiBold" pitchFamily="2" charset="77"/>
                <a:cs typeface="Arial" panose="020B0604020202020204" pitchFamily="34" charset="0"/>
              </a:rPr>
              <a:t>LOLA GUERRA  |  MEXICO</a:t>
            </a:r>
            <a:endParaRPr lang="en-BR" sz="600" kern="3600" spc="50" dirty="0">
              <a:solidFill>
                <a:srgbClr val="F9F2EA"/>
              </a:solidFill>
              <a:latin typeface="Isidora Sans SemiBold" pitchFamily="2" charset="77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1490568-5C39-3F4C-B2AD-B387B60915A9}"/>
              </a:ext>
            </a:extLst>
          </p:cNvPr>
          <p:cNvSpPr txBox="1"/>
          <p:nvPr/>
        </p:nvSpPr>
        <p:spPr>
          <a:xfrm>
            <a:off x="6703251" y="1536174"/>
            <a:ext cx="45025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60AD8F"/>
              </a:buClr>
              <a:buFont typeface="Courier New" panose="02070309020205020404" pitchFamily="49" charset="0"/>
              <a:buChar char="o"/>
            </a:pPr>
            <a:r>
              <a:rPr lang="es-UY" sz="2800" b="1" dirty="0">
                <a:solidFill>
                  <a:schemeClr val="bg1"/>
                </a:solidFill>
              </a:rPr>
              <a:t>Feminist movement</a:t>
            </a:r>
          </a:p>
          <a:p>
            <a:pPr marL="457200" indent="-457200">
              <a:buClr>
                <a:srgbClr val="60AD8F"/>
              </a:buClr>
              <a:buFont typeface="Courier New" panose="02070309020205020404" pitchFamily="49" charset="0"/>
              <a:buChar char="o"/>
            </a:pPr>
            <a:r>
              <a:rPr lang="es-UY" sz="2800" b="1" dirty="0">
                <a:solidFill>
                  <a:schemeClr val="bg1"/>
                </a:solidFill>
              </a:rPr>
              <a:t>Committed health professionals</a:t>
            </a:r>
          </a:p>
          <a:p>
            <a:pPr marL="457200" indent="-457200">
              <a:buClr>
                <a:srgbClr val="60AD8F"/>
              </a:buClr>
              <a:buFont typeface="Courier New" panose="02070309020205020404" pitchFamily="49" charset="0"/>
              <a:buChar char="o"/>
            </a:pPr>
            <a:r>
              <a:rPr lang="es-UY" sz="2800" b="1" dirty="0">
                <a:solidFill>
                  <a:schemeClr val="bg1"/>
                </a:solidFill>
              </a:rPr>
              <a:t>Academia</a:t>
            </a:r>
          </a:p>
          <a:p>
            <a:pPr marL="457200" indent="-457200">
              <a:buClr>
                <a:srgbClr val="60AD8F"/>
              </a:buClr>
              <a:buFont typeface="Courier New" panose="02070309020205020404" pitchFamily="49" charset="0"/>
              <a:buChar char="o"/>
            </a:pPr>
            <a:r>
              <a:rPr lang="es-UY" sz="2800" b="1" dirty="0">
                <a:solidFill>
                  <a:schemeClr val="bg1"/>
                </a:solidFill>
              </a:rPr>
              <a:t>Social organizations</a:t>
            </a:r>
          </a:p>
          <a:p>
            <a:pPr marL="457200" indent="-457200">
              <a:buClr>
                <a:srgbClr val="60AD8F"/>
              </a:buClr>
              <a:buFont typeface="Courier New" panose="02070309020205020404" pitchFamily="49" charset="0"/>
              <a:buChar char="o"/>
            </a:pPr>
            <a:r>
              <a:rPr lang="es-UY" sz="2800" b="1" dirty="0">
                <a:solidFill>
                  <a:schemeClr val="bg1"/>
                </a:solidFill>
              </a:rPr>
              <a:t>Community</a:t>
            </a:r>
          </a:p>
          <a:p>
            <a:pPr marL="457200" indent="-457200">
              <a:buClr>
                <a:srgbClr val="60AD8F"/>
              </a:buClr>
              <a:buFont typeface="Courier New" panose="02070309020205020404" pitchFamily="49" charset="0"/>
              <a:buChar char="o"/>
            </a:pPr>
            <a:endParaRPr lang="es-UY" sz="2800" b="1" dirty="0">
              <a:solidFill>
                <a:schemeClr val="bg1"/>
              </a:solidFill>
            </a:endParaRPr>
          </a:p>
          <a:p>
            <a:pPr>
              <a:buClr>
                <a:srgbClr val="60AD8F"/>
              </a:buClr>
            </a:pPr>
            <a:endParaRPr lang="es-UY" sz="2800" b="1" dirty="0">
              <a:solidFill>
                <a:schemeClr val="bg1"/>
              </a:solidFill>
            </a:endParaRPr>
          </a:p>
          <a:p>
            <a:pPr marL="457200" indent="-457200">
              <a:buClr>
                <a:srgbClr val="60AD8F"/>
              </a:buClr>
              <a:buFont typeface="Courier New" panose="02070309020205020404" pitchFamily="49" charset="0"/>
              <a:buChar char="o"/>
            </a:pPr>
            <a:r>
              <a:rPr lang="es-UY" sz="2800" b="1" dirty="0">
                <a:solidFill>
                  <a:schemeClr val="bg1"/>
                </a:solidFill>
              </a:rPr>
              <a:t>“Green wave”</a:t>
            </a:r>
          </a:p>
          <a:p>
            <a:pPr marL="457200" indent="-457200">
              <a:buClr>
                <a:srgbClr val="60AD8F"/>
              </a:buClr>
              <a:buFont typeface="Courier New" panose="02070309020205020404" pitchFamily="49" charset="0"/>
              <a:buChar char="o"/>
            </a:pPr>
            <a:r>
              <a:rPr lang="es-UY" sz="2800" b="1" dirty="0">
                <a:solidFill>
                  <a:schemeClr val="bg1"/>
                </a:solidFill>
              </a:rPr>
              <a:t>Hot lines</a:t>
            </a:r>
          </a:p>
          <a:p>
            <a:pPr marL="457200" indent="-457200">
              <a:buClr>
                <a:srgbClr val="60AD8F"/>
              </a:buClr>
              <a:buFont typeface="Courier New" panose="02070309020205020404" pitchFamily="49" charset="0"/>
              <a:buChar char="o"/>
            </a:pPr>
            <a:endParaRPr lang="es-UY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7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A3E01-9240-28B7-9B6F-423ADB9AC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50AE1AF-68C0-F308-FF2B-19296B463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2245" r="12245"/>
          <a:stretch/>
        </p:blipFill>
        <p:spPr>
          <a:xfrm>
            <a:off x="-697262" y="-2"/>
            <a:ext cx="7790481" cy="6858002"/>
          </a:xfrm>
          <a:prstGeom prst="rect">
            <a:avLst/>
          </a:prstGeom>
        </p:spPr>
      </p:pic>
      <p:sp>
        <p:nvSpPr>
          <p:cNvPr id="21" name="Forma Livre 20">
            <a:extLst>
              <a:ext uri="{FF2B5EF4-FFF2-40B4-BE49-F238E27FC236}">
                <a16:creationId xmlns:a16="http://schemas.microsoft.com/office/drawing/2014/main" id="{F62D78BA-5390-B0B1-DF72-F745272D45E7}"/>
              </a:ext>
            </a:extLst>
          </p:cNvPr>
          <p:cNvSpPr/>
          <p:nvPr/>
        </p:nvSpPr>
        <p:spPr>
          <a:xfrm rot="10800000">
            <a:off x="4289398" y="0"/>
            <a:ext cx="8105410" cy="6858000"/>
          </a:xfrm>
          <a:custGeom>
            <a:avLst/>
            <a:gdLst>
              <a:gd name="connsiteX0" fmla="*/ 0 w 8105410"/>
              <a:gd name="connsiteY0" fmla="*/ 0 h 6858000"/>
              <a:gd name="connsiteX1" fmla="*/ 8061845 w 8105410"/>
              <a:gd name="connsiteY1" fmla="*/ 0 h 6858000"/>
              <a:gd name="connsiteX2" fmla="*/ 8016986 w 8105410"/>
              <a:gd name="connsiteY2" fmla="*/ 30026 h 6858000"/>
              <a:gd name="connsiteX3" fmla="*/ 6214626 w 8105410"/>
              <a:gd name="connsiteY3" fmla="*/ 3414420 h 6858000"/>
              <a:gd name="connsiteX4" fmla="*/ 8016986 w 8105410"/>
              <a:gd name="connsiteY4" fmla="*/ 6798814 h 6858000"/>
              <a:gd name="connsiteX5" fmla="*/ 8105410 w 8105410"/>
              <a:gd name="connsiteY5" fmla="*/ 6858000 h 6858000"/>
              <a:gd name="connsiteX6" fmla="*/ 0 w 8105410"/>
              <a:gd name="connsiteY6" fmla="*/ 6858000 h 6858000"/>
              <a:gd name="connsiteX7" fmla="*/ 0 w 810541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5410" h="6858000">
                <a:moveTo>
                  <a:pt x="0" y="0"/>
                </a:moveTo>
                <a:lnTo>
                  <a:pt x="8061845" y="0"/>
                </a:lnTo>
                <a:lnTo>
                  <a:pt x="8016986" y="30026"/>
                </a:lnTo>
                <a:cubicBezTo>
                  <a:pt x="6922843" y="800222"/>
                  <a:pt x="6214626" y="2029473"/>
                  <a:pt x="6214626" y="3414420"/>
                </a:cubicBezTo>
                <a:cubicBezTo>
                  <a:pt x="6214626" y="4799368"/>
                  <a:pt x="6922843" y="6028618"/>
                  <a:pt x="8016986" y="6798814"/>
                </a:cubicBezTo>
                <a:lnTo>
                  <a:pt x="81054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5B39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F40465-FF26-E51F-3EA5-FE29F077FC99}"/>
              </a:ext>
            </a:extLst>
          </p:cNvPr>
          <p:cNvSpPr txBox="1"/>
          <p:nvPr/>
        </p:nvSpPr>
        <p:spPr>
          <a:xfrm>
            <a:off x="6032352" y="220102"/>
            <a:ext cx="5844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06043"/>
                </a:solidFill>
                <a:latin typeface="Isidora Sans Alt Black" pitchFamily="2" charset="77"/>
                <a:cs typeface="Arial Black" panose="020B0604020202020204" pitchFamily="34" charset="0"/>
              </a:rPr>
              <a:t>Advocacy in East Africa:</a:t>
            </a:r>
          </a:p>
          <a:p>
            <a:endParaRPr lang="en-BR" sz="3200" b="1" dirty="0">
              <a:solidFill>
                <a:srgbClr val="F06043"/>
              </a:solidFill>
              <a:latin typeface="Isidora Sans Alt Black" pitchFamily="2" charset="77"/>
              <a:cs typeface="Arial Black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055F23-374C-2967-404B-58BB529BEEAD}"/>
              </a:ext>
            </a:extLst>
          </p:cNvPr>
          <p:cNvSpPr txBox="1"/>
          <p:nvPr/>
        </p:nvSpPr>
        <p:spPr>
          <a:xfrm>
            <a:off x="6703251" y="944032"/>
            <a:ext cx="450255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0AD8F"/>
              </a:buClr>
            </a:pPr>
            <a:endParaRPr lang="en-GB" sz="2800" b="1" dirty="0">
              <a:solidFill>
                <a:schemeClr val="bg1"/>
              </a:solidFill>
            </a:endParaRPr>
          </a:p>
          <a:p>
            <a:pPr marL="457200" indent="-457200">
              <a:buClr>
                <a:srgbClr val="60AD8F"/>
              </a:buClr>
              <a:buFont typeface="Courier New" panose="02070309020205020404" pitchFamily="49" charset="0"/>
              <a:buChar char="o"/>
            </a:pPr>
            <a:r>
              <a:rPr lang="en-GB" sz="2800" b="1" dirty="0">
                <a:solidFill>
                  <a:schemeClr val="bg1"/>
                </a:solidFill>
              </a:rPr>
              <a:t>Committed health professionals.</a:t>
            </a:r>
          </a:p>
          <a:p>
            <a:pPr marL="457200" indent="-457200">
              <a:buClr>
                <a:srgbClr val="60AD8F"/>
              </a:buClr>
              <a:buFont typeface="Courier New" panose="02070309020205020404" pitchFamily="49" charset="0"/>
              <a:buChar char="o"/>
            </a:pPr>
            <a:endParaRPr lang="en-GB" sz="2800" b="1" dirty="0">
              <a:solidFill>
                <a:schemeClr val="bg1"/>
              </a:solidFill>
            </a:endParaRPr>
          </a:p>
          <a:p>
            <a:pPr marL="457200" indent="-457200">
              <a:buClr>
                <a:srgbClr val="60AD8F"/>
              </a:buClr>
              <a:buFont typeface="Courier New" panose="02070309020205020404" pitchFamily="49" charset="0"/>
              <a:buChar char="o"/>
            </a:pPr>
            <a:r>
              <a:rPr lang="en-GB" sz="2800" b="1" dirty="0">
                <a:solidFill>
                  <a:schemeClr val="bg1"/>
                </a:solidFill>
              </a:rPr>
              <a:t>Academia through the Tanzania Health Summits and medical journal publications. </a:t>
            </a:r>
          </a:p>
          <a:p>
            <a:pPr marL="457200" indent="-457200">
              <a:buClr>
                <a:srgbClr val="60AD8F"/>
              </a:buClr>
              <a:buFont typeface="Courier New" panose="02070309020205020404" pitchFamily="49" charset="0"/>
              <a:buChar char="o"/>
            </a:pPr>
            <a:endParaRPr lang="en-GB" sz="2800" b="1" dirty="0">
              <a:solidFill>
                <a:schemeClr val="bg1"/>
              </a:solidFill>
            </a:endParaRPr>
          </a:p>
          <a:p>
            <a:pPr marL="457200" indent="-457200">
              <a:buClr>
                <a:srgbClr val="60AD8F"/>
              </a:buClr>
              <a:buFont typeface="Courier New" panose="02070309020205020404" pitchFamily="49" charset="0"/>
              <a:buChar char="o"/>
            </a:pPr>
            <a:r>
              <a:rPr lang="en-GB" sz="2800" b="1" dirty="0">
                <a:solidFill>
                  <a:schemeClr val="bg1"/>
                </a:solidFill>
              </a:rPr>
              <a:t>Meetings with key decision makers at the Ministry of Health. </a:t>
            </a:r>
          </a:p>
          <a:p>
            <a:pPr marL="457200" indent="-457200">
              <a:buClr>
                <a:srgbClr val="60AD8F"/>
              </a:buClr>
              <a:buFont typeface="Courier New" panose="02070309020205020404" pitchFamily="49" charset="0"/>
              <a:buChar char="o"/>
            </a:pPr>
            <a:endParaRPr lang="en-GB" sz="2800" b="1" dirty="0">
              <a:solidFill>
                <a:schemeClr val="bg1"/>
              </a:solidFill>
            </a:endParaRPr>
          </a:p>
          <a:p>
            <a:pPr marL="457200" indent="-457200" algn="just">
              <a:buClr>
                <a:srgbClr val="60AD8F"/>
              </a:buClr>
              <a:buFont typeface="Courier New" panose="02070309020205020404" pitchFamily="49" charset="0"/>
              <a:buChar char="o"/>
            </a:pP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876AAB-610F-9834-A0FB-B8DF0CF4D36D}"/>
              </a:ext>
            </a:extLst>
          </p:cNvPr>
          <p:cNvSpPr txBox="1"/>
          <p:nvPr/>
        </p:nvSpPr>
        <p:spPr>
          <a:xfrm>
            <a:off x="-1379349" y="6858000"/>
            <a:ext cx="77904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Z" sz="900">
                <a:hlinkClick r:id="rId4" tooltip="https://africanarguments.org/2013/11/in-africa-does-democracy-improve-your-health-by-eleanor-whitehead-and-zoe-flood/"/>
              </a:rPr>
              <a:t>This Photo</a:t>
            </a:r>
            <a:r>
              <a:rPr lang="en-TZ" sz="900"/>
              <a:t> by Unknown Author is licensed under </a:t>
            </a:r>
            <a:r>
              <a:rPr lang="en-TZ" sz="900">
                <a:hlinkClick r:id="rId5" tooltip="https://creativecommons.org/licenses/by-nc-sa/3.0/"/>
              </a:rPr>
              <a:t>CC BY-SA-NC</a:t>
            </a:r>
            <a:endParaRPr lang="en-TZ" sz="900"/>
          </a:p>
        </p:txBody>
      </p:sp>
    </p:spTree>
    <p:extLst>
      <p:ext uri="{BB962C8B-B14F-4D97-AF65-F5344CB8AC3E}">
        <p14:creationId xmlns:p14="http://schemas.microsoft.com/office/powerpoint/2010/main" val="1099807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5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EE0C5932-E4C3-B64F-BC2F-8F7163FD7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" y="0"/>
            <a:ext cx="11695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97DEC2E-68FE-6648-91C9-217D128A399E}"/>
              </a:ext>
            </a:extLst>
          </p:cNvPr>
          <p:cNvCxnSpPr/>
          <p:nvPr/>
        </p:nvCxnSpPr>
        <p:spPr>
          <a:xfrm>
            <a:off x="4417888" y="3228976"/>
            <a:ext cx="568452" cy="0"/>
          </a:xfrm>
          <a:prstGeom prst="line">
            <a:avLst/>
          </a:prstGeom>
          <a:ln w="19050" cap="flat" cmpd="sng" algn="ctr">
            <a:solidFill>
              <a:srgbClr val="5B397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Forma Livre 16">
            <a:extLst>
              <a:ext uri="{FF2B5EF4-FFF2-40B4-BE49-F238E27FC236}">
                <a16:creationId xmlns:a16="http://schemas.microsoft.com/office/drawing/2014/main" id="{849DC7F2-8CDD-DF46-8594-587C5EFB506E}"/>
              </a:ext>
            </a:extLst>
          </p:cNvPr>
          <p:cNvSpPr/>
          <p:nvPr/>
        </p:nvSpPr>
        <p:spPr>
          <a:xfrm>
            <a:off x="-673418" y="0"/>
            <a:ext cx="8105410" cy="6871948"/>
          </a:xfrm>
          <a:custGeom>
            <a:avLst/>
            <a:gdLst>
              <a:gd name="connsiteX0" fmla="*/ 0 w 8105410"/>
              <a:gd name="connsiteY0" fmla="*/ 0 h 6858000"/>
              <a:gd name="connsiteX1" fmla="*/ 8061845 w 8105410"/>
              <a:gd name="connsiteY1" fmla="*/ 0 h 6858000"/>
              <a:gd name="connsiteX2" fmla="*/ 8016986 w 8105410"/>
              <a:gd name="connsiteY2" fmla="*/ 30026 h 6858000"/>
              <a:gd name="connsiteX3" fmla="*/ 6214626 w 8105410"/>
              <a:gd name="connsiteY3" fmla="*/ 3414420 h 6858000"/>
              <a:gd name="connsiteX4" fmla="*/ 8016986 w 8105410"/>
              <a:gd name="connsiteY4" fmla="*/ 6798814 h 6858000"/>
              <a:gd name="connsiteX5" fmla="*/ 8105410 w 8105410"/>
              <a:gd name="connsiteY5" fmla="*/ 6858000 h 6858000"/>
              <a:gd name="connsiteX6" fmla="*/ 0 w 8105410"/>
              <a:gd name="connsiteY6" fmla="*/ 6858000 h 6858000"/>
              <a:gd name="connsiteX7" fmla="*/ 0 w 810541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5410" h="6858000">
                <a:moveTo>
                  <a:pt x="0" y="0"/>
                </a:moveTo>
                <a:lnTo>
                  <a:pt x="8061845" y="0"/>
                </a:lnTo>
                <a:lnTo>
                  <a:pt x="8016986" y="30026"/>
                </a:lnTo>
                <a:cubicBezTo>
                  <a:pt x="6922843" y="800222"/>
                  <a:pt x="6214626" y="2029473"/>
                  <a:pt x="6214626" y="3414420"/>
                </a:cubicBezTo>
                <a:cubicBezTo>
                  <a:pt x="6214626" y="4799368"/>
                  <a:pt x="6922843" y="6028618"/>
                  <a:pt x="8016986" y="6798814"/>
                </a:cubicBezTo>
                <a:lnTo>
                  <a:pt x="81054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9F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5C467EA8-C737-0B4D-9116-902142AE5DEF}"/>
              </a:ext>
            </a:extLst>
          </p:cNvPr>
          <p:cNvSpPr txBox="1"/>
          <p:nvPr/>
        </p:nvSpPr>
        <p:spPr>
          <a:xfrm rot="16200000">
            <a:off x="8798613" y="3395341"/>
            <a:ext cx="62666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kern="3600" spc="50" dirty="0">
                <a:solidFill>
                  <a:srgbClr val="F9F2EA"/>
                </a:solidFill>
                <a:latin typeface="Isidora Sans SemiBold" pitchFamily="2" charset="77"/>
                <a:cs typeface="Arial" panose="020B0604020202020204" pitchFamily="34" charset="0"/>
              </a:rPr>
              <a:t>FÒS FEMINISTA  |  MEXICO</a:t>
            </a:r>
            <a:endParaRPr lang="en-BR" sz="600" kern="3600" spc="50" dirty="0">
              <a:solidFill>
                <a:srgbClr val="F9F2EA"/>
              </a:solidFill>
              <a:latin typeface="Isidora Sans SemiBold" pitchFamily="2" charset="77"/>
              <a:cs typeface="Arial" panose="020B0604020202020204" pitchFamily="34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A26C395A-D5A6-2146-A626-94BC494BB554}"/>
              </a:ext>
            </a:extLst>
          </p:cNvPr>
          <p:cNvSpPr txBox="1"/>
          <p:nvPr/>
        </p:nvSpPr>
        <p:spPr>
          <a:xfrm>
            <a:off x="611401" y="583686"/>
            <a:ext cx="4032319" cy="638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s-ES" sz="4200" b="1" dirty="0">
                <a:solidFill>
                  <a:srgbClr val="F06043"/>
                </a:solidFill>
                <a:latin typeface="Isidora Sans Alt Black" pitchFamily="2" charset="77"/>
                <a:cs typeface="Arial Black" panose="020B0604020202020204" pitchFamily="34" charset="0"/>
              </a:rPr>
              <a:t>Uruguay 2001</a:t>
            </a:r>
            <a:endParaRPr lang="en-BR" sz="4200" b="1" dirty="0">
              <a:solidFill>
                <a:srgbClr val="F06043"/>
              </a:solidFill>
              <a:latin typeface="Isidora Sans Alt Black" pitchFamily="2" charset="77"/>
              <a:cs typeface="Arial Black" panose="020B0604020202020204" pitchFamily="34" charset="0"/>
            </a:endParaRPr>
          </a:p>
        </p:txBody>
      </p:sp>
      <p:sp>
        <p:nvSpPr>
          <p:cNvPr id="12" name="TextBox 33">
            <a:extLst>
              <a:ext uri="{FF2B5EF4-FFF2-40B4-BE49-F238E27FC236}">
                <a16:creationId xmlns:a16="http://schemas.microsoft.com/office/drawing/2014/main" id="{E7529218-1668-3646-BFB8-69C6E2F1CDC2}"/>
              </a:ext>
            </a:extLst>
          </p:cNvPr>
          <p:cNvSpPr txBox="1"/>
          <p:nvPr/>
        </p:nvSpPr>
        <p:spPr>
          <a:xfrm>
            <a:off x="263091" y="1596118"/>
            <a:ext cx="5168701" cy="403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UY" sz="2400" b="1" dirty="0">
                <a:solidFill>
                  <a:srgbClr val="5B3974"/>
                </a:solidFill>
                <a:latin typeface="Isidora Sans Bold" pitchFamily="2" charset="77"/>
                <a:cs typeface="Arial" panose="020B0604020202020204" pitchFamily="34" charset="0"/>
              </a:rPr>
              <a:t>Population: 3.3 million</a:t>
            </a:r>
          </a:p>
          <a:p>
            <a:pPr>
              <a:lnSpc>
                <a:spcPts val="2200"/>
              </a:lnSpc>
            </a:pPr>
            <a:endParaRPr lang="es-UY" sz="2400" b="1" dirty="0">
              <a:solidFill>
                <a:srgbClr val="5B3974"/>
              </a:solidFill>
              <a:latin typeface="Isidora Sans Bold" pitchFamily="2" charset="77"/>
              <a:cs typeface="Arial" panose="020B0604020202020204" pitchFamily="34" charset="0"/>
            </a:endParaRPr>
          </a:p>
          <a:p>
            <a:pPr>
              <a:lnSpc>
                <a:spcPts val="2200"/>
              </a:lnSpc>
            </a:pPr>
            <a:r>
              <a:rPr lang="es-UY" sz="2400" b="1" dirty="0">
                <a:solidFill>
                  <a:srgbClr val="5B3974"/>
                </a:solidFill>
                <a:latin typeface="Isidora Sans Bold" pitchFamily="2" charset="77"/>
                <a:cs typeface="Arial" panose="020B0604020202020204" pitchFamily="34" charset="0"/>
              </a:rPr>
              <a:t>Maternal Mortality: 23 / 100,000 live</a:t>
            </a:r>
          </a:p>
          <a:p>
            <a:pPr>
              <a:lnSpc>
                <a:spcPts val="2200"/>
              </a:lnSpc>
            </a:pPr>
            <a:r>
              <a:rPr lang="es-UY" sz="2400" b="1" dirty="0">
                <a:solidFill>
                  <a:srgbClr val="5B3974"/>
                </a:solidFill>
                <a:latin typeface="Isidora Sans Bold" pitchFamily="2" charset="77"/>
                <a:cs typeface="Arial" panose="020B0604020202020204" pitchFamily="34" charset="0"/>
              </a:rPr>
              <a:t>births</a:t>
            </a:r>
          </a:p>
          <a:p>
            <a:pPr>
              <a:lnSpc>
                <a:spcPts val="2200"/>
              </a:lnSpc>
            </a:pPr>
            <a:endParaRPr lang="es-UY" sz="2400" b="1" dirty="0">
              <a:solidFill>
                <a:srgbClr val="5B3974"/>
              </a:solidFill>
              <a:latin typeface="Isidora Sans Bold" pitchFamily="2" charset="77"/>
              <a:cs typeface="Arial" panose="020B0604020202020204" pitchFamily="34" charset="0"/>
            </a:endParaRPr>
          </a:p>
          <a:p>
            <a:pPr>
              <a:lnSpc>
                <a:spcPts val="2200"/>
              </a:lnSpc>
            </a:pPr>
            <a:r>
              <a:rPr lang="es-UY" sz="2400" b="1" dirty="0">
                <a:solidFill>
                  <a:srgbClr val="5B3974"/>
                </a:solidFill>
                <a:latin typeface="Isidora Sans Bold" pitchFamily="2" charset="77"/>
                <a:cs typeface="Arial" panose="020B0604020202020204" pitchFamily="34" charset="0"/>
              </a:rPr>
              <a:t>Abortion penalized by law since 1938.</a:t>
            </a:r>
          </a:p>
          <a:p>
            <a:pPr>
              <a:lnSpc>
                <a:spcPts val="2200"/>
              </a:lnSpc>
            </a:pPr>
            <a:endParaRPr lang="es-UY" sz="2400" b="1" dirty="0">
              <a:solidFill>
                <a:srgbClr val="5B3974"/>
              </a:solidFill>
              <a:latin typeface="Isidora Sans Bold" pitchFamily="2" charset="77"/>
              <a:cs typeface="Arial" panose="020B0604020202020204" pitchFamily="34" charset="0"/>
            </a:endParaRPr>
          </a:p>
          <a:p>
            <a:pPr>
              <a:lnSpc>
                <a:spcPts val="2200"/>
              </a:lnSpc>
            </a:pPr>
            <a:r>
              <a:rPr lang="es-UY" sz="2400" b="1" dirty="0">
                <a:solidFill>
                  <a:srgbClr val="5B3974"/>
                </a:solidFill>
                <a:latin typeface="Isidora Sans Bold" pitchFamily="2" charset="77"/>
                <a:cs typeface="Arial" panose="020B0604020202020204" pitchFamily="34" charset="0"/>
              </a:rPr>
              <a:t>Exceptions:</a:t>
            </a:r>
          </a:p>
          <a:p>
            <a:pPr>
              <a:lnSpc>
                <a:spcPts val="2200"/>
              </a:lnSpc>
            </a:pPr>
            <a:r>
              <a:rPr lang="es-UY" sz="2400" b="1" dirty="0">
                <a:solidFill>
                  <a:srgbClr val="5B3974"/>
                </a:solidFill>
                <a:latin typeface="Isidora Sans Bold" pitchFamily="2" charset="77"/>
                <a:cs typeface="Arial" panose="020B0604020202020204" pitchFamily="34" charset="0"/>
              </a:rPr>
              <a:t>Preserve life of the woman</a:t>
            </a:r>
          </a:p>
          <a:p>
            <a:pPr>
              <a:lnSpc>
                <a:spcPts val="2200"/>
              </a:lnSpc>
            </a:pPr>
            <a:r>
              <a:rPr lang="es-UY" sz="2400" b="1" dirty="0">
                <a:solidFill>
                  <a:srgbClr val="5B3974"/>
                </a:solidFill>
                <a:latin typeface="Isidora Sans Bold" pitchFamily="2" charset="77"/>
                <a:cs typeface="Arial" panose="020B0604020202020204" pitchFamily="34" charset="0"/>
              </a:rPr>
              <a:t>Rape</a:t>
            </a:r>
          </a:p>
          <a:p>
            <a:pPr>
              <a:lnSpc>
                <a:spcPts val="2200"/>
              </a:lnSpc>
            </a:pPr>
            <a:r>
              <a:rPr lang="es-UY" sz="2400" b="1" dirty="0">
                <a:solidFill>
                  <a:srgbClr val="5B3974"/>
                </a:solidFill>
                <a:latin typeface="Isidora Sans Bold" pitchFamily="2" charset="77"/>
                <a:cs typeface="Arial" panose="020B0604020202020204" pitchFamily="34" charset="0"/>
              </a:rPr>
              <a:t>Extreme poverty</a:t>
            </a:r>
          </a:p>
          <a:p>
            <a:pPr>
              <a:lnSpc>
                <a:spcPts val="2200"/>
              </a:lnSpc>
            </a:pPr>
            <a:endParaRPr lang="es-UY" sz="2400" b="1" dirty="0">
              <a:solidFill>
                <a:srgbClr val="5B3974"/>
              </a:solidFill>
              <a:latin typeface="Isidora Sans Bold" pitchFamily="2" charset="77"/>
              <a:cs typeface="Arial" panose="020B0604020202020204" pitchFamily="34" charset="0"/>
            </a:endParaRPr>
          </a:p>
          <a:p>
            <a:pPr>
              <a:lnSpc>
                <a:spcPts val="2200"/>
              </a:lnSpc>
            </a:pPr>
            <a:r>
              <a:rPr lang="es-UY" sz="2400" b="1" dirty="0">
                <a:solidFill>
                  <a:srgbClr val="5B3974"/>
                </a:solidFill>
                <a:latin typeface="Isidora Sans Bold" pitchFamily="2" charset="77"/>
                <a:cs typeface="Arial" panose="020B0604020202020204" pitchFamily="34" charset="0"/>
              </a:rPr>
              <a:t>Unsafe Abortion was the leading</a:t>
            </a:r>
          </a:p>
          <a:p>
            <a:pPr>
              <a:lnSpc>
                <a:spcPts val="2200"/>
              </a:lnSpc>
            </a:pPr>
            <a:r>
              <a:rPr lang="es-UY" sz="2400" b="1" dirty="0">
                <a:solidFill>
                  <a:srgbClr val="5B3974"/>
                </a:solidFill>
                <a:latin typeface="Isidora Sans Bold" pitchFamily="2" charset="77"/>
                <a:cs typeface="Arial" panose="020B0604020202020204" pitchFamily="34" charset="0"/>
              </a:rPr>
              <a:t>cause of maternal mortality.</a:t>
            </a:r>
            <a:endParaRPr lang="en-BR" sz="2400" b="1" dirty="0">
              <a:solidFill>
                <a:srgbClr val="5B3974"/>
              </a:solidFill>
              <a:latin typeface="Isidora Sans Bold" pitchFamily="2" charset="77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660617F-F16F-A844-9C7E-39763831774A}"/>
              </a:ext>
            </a:extLst>
          </p:cNvPr>
          <p:cNvSpPr txBox="1"/>
          <p:nvPr/>
        </p:nvSpPr>
        <p:spPr>
          <a:xfrm>
            <a:off x="12734144" y="26307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95CBE3A-FF35-5C45-8E78-CA910E30E350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57452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FF06F117-3B46-EF45-BFE5-E5C381A0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" y="0"/>
            <a:ext cx="11695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97DEC2E-68FE-6648-91C9-217D128A399E}"/>
              </a:ext>
            </a:extLst>
          </p:cNvPr>
          <p:cNvCxnSpPr/>
          <p:nvPr/>
        </p:nvCxnSpPr>
        <p:spPr>
          <a:xfrm>
            <a:off x="4417888" y="3228976"/>
            <a:ext cx="568452" cy="0"/>
          </a:xfrm>
          <a:prstGeom prst="line">
            <a:avLst/>
          </a:prstGeom>
          <a:ln w="19050" cap="flat" cmpd="sng" algn="ctr">
            <a:solidFill>
              <a:srgbClr val="5B397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Forma Livre 16">
            <a:extLst>
              <a:ext uri="{FF2B5EF4-FFF2-40B4-BE49-F238E27FC236}">
                <a16:creationId xmlns:a16="http://schemas.microsoft.com/office/drawing/2014/main" id="{849DC7F2-8CDD-DF46-8594-587C5EFB506E}"/>
              </a:ext>
            </a:extLst>
          </p:cNvPr>
          <p:cNvSpPr/>
          <p:nvPr/>
        </p:nvSpPr>
        <p:spPr>
          <a:xfrm>
            <a:off x="-673418" y="-67457"/>
            <a:ext cx="8105410" cy="6939405"/>
          </a:xfrm>
          <a:custGeom>
            <a:avLst/>
            <a:gdLst>
              <a:gd name="connsiteX0" fmla="*/ 0 w 8105410"/>
              <a:gd name="connsiteY0" fmla="*/ 0 h 6858000"/>
              <a:gd name="connsiteX1" fmla="*/ 8061845 w 8105410"/>
              <a:gd name="connsiteY1" fmla="*/ 0 h 6858000"/>
              <a:gd name="connsiteX2" fmla="*/ 8016986 w 8105410"/>
              <a:gd name="connsiteY2" fmla="*/ 30026 h 6858000"/>
              <a:gd name="connsiteX3" fmla="*/ 6214626 w 8105410"/>
              <a:gd name="connsiteY3" fmla="*/ 3414420 h 6858000"/>
              <a:gd name="connsiteX4" fmla="*/ 8016986 w 8105410"/>
              <a:gd name="connsiteY4" fmla="*/ 6798814 h 6858000"/>
              <a:gd name="connsiteX5" fmla="*/ 8105410 w 8105410"/>
              <a:gd name="connsiteY5" fmla="*/ 6858000 h 6858000"/>
              <a:gd name="connsiteX6" fmla="*/ 0 w 8105410"/>
              <a:gd name="connsiteY6" fmla="*/ 6858000 h 6858000"/>
              <a:gd name="connsiteX7" fmla="*/ 0 w 810541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5410" h="6858000">
                <a:moveTo>
                  <a:pt x="0" y="0"/>
                </a:moveTo>
                <a:lnTo>
                  <a:pt x="8061845" y="0"/>
                </a:lnTo>
                <a:lnTo>
                  <a:pt x="8016986" y="30026"/>
                </a:lnTo>
                <a:cubicBezTo>
                  <a:pt x="6922843" y="800222"/>
                  <a:pt x="6214626" y="2029473"/>
                  <a:pt x="6214626" y="3414420"/>
                </a:cubicBezTo>
                <a:cubicBezTo>
                  <a:pt x="6214626" y="4799368"/>
                  <a:pt x="6922843" y="6028618"/>
                  <a:pt x="8016986" y="6798814"/>
                </a:cubicBezTo>
                <a:lnTo>
                  <a:pt x="81054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9F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5C467EA8-C737-0B4D-9116-902142AE5DEF}"/>
              </a:ext>
            </a:extLst>
          </p:cNvPr>
          <p:cNvSpPr txBox="1"/>
          <p:nvPr/>
        </p:nvSpPr>
        <p:spPr>
          <a:xfrm rot="16200000">
            <a:off x="8798613" y="3395341"/>
            <a:ext cx="62666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kern="3600" spc="50" dirty="0">
                <a:solidFill>
                  <a:srgbClr val="F9F2EA"/>
                </a:solidFill>
                <a:latin typeface="Isidora Sans SemiBold" pitchFamily="2" charset="77"/>
                <a:cs typeface="Arial" panose="020B0604020202020204" pitchFamily="34" charset="0"/>
              </a:rPr>
              <a:t>FÒS FEMINISTA  |  MEXICO</a:t>
            </a:r>
            <a:endParaRPr lang="en-BR" sz="600" kern="3600" spc="50" dirty="0">
              <a:solidFill>
                <a:srgbClr val="F9F2EA"/>
              </a:solidFill>
              <a:latin typeface="Isidora Sans SemiBold" pitchFamily="2" charset="77"/>
              <a:cs typeface="Arial" panose="020B0604020202020204" pitchFamily="34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A26C395A-D5A6-2146-A626-94BC494BB554}"/>
              </a:ext>
            </a:extLst>
          </p:cNvPr>
          <p:cNvSpPr txBox="1"/>
          <p:nvPr/>
        </p:nvSpPr>
        <p:spPr>
          <a:xfrm>
            <a:off x="565141" y="444369"/>
            <a:ext cx="4032319" cy="638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4200" b="1" dirty="0">
                <a:solidFill>
                  <a:srgbClr val="F06043"/>
                </a:solidFill>
                <a:latin typeface="Isidora Sans Alt Black" pitchFamily="2" charset="77"/>
                <a:cs typeface="Arial Black" panose="020B0604020202020204" pitchFamily="34" charset="0"/>
              </a:rPr>
              <a:t>Lessons Learnt</a:t>
            </a:r>
          </a:p>
        </p:txBody>
      </p:sp>
      <p:sp>
        <p:nvSpPr>
          <p:cNvPr id="12" name="TextBox 33">
            <a:extLst>
              <a:ext uri="{FF2B5EF4-FFF2-40B4-BE49-F238E27FC236}">
                <a16:creationId xmlns:a16="http://schemas.microsoft.com/office/drawing/2014/main" id="{E7529218-1668-3646-BFB8-69C6E2F1CDC2}"/>
              </a:ext>
            </a:extLst>
          </p:cNvPr>
          <p:cNvSpPr txBox="1"/>
          <p:nvPr/>
        </p:nvSpPr>
        <p:spPr>
          <a:xfrm>
            <a:off x="-59517" y="1082877"/>
            <a:ext cx="5854763" cy="5914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>
                <a:solidFill>
                  <a:srgbClr val="5B3974"/>
                </a:solidFill>
              </a:rPr>
              <a:t>Multidisciplinary team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>
                <a:solidFill>
                  <a:srgbClr val="5B3974"/>
                </a:solidFill>
              </a:rPr>
              <a:t>Original idea - professional strategy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>
                <a:solidFill>
                  <a:srgbClr val="5B3974"/>
                </a:solidFill>
              </a:rPr>
              <a:t>Join professional organizations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>
                <a:solidFill>
                  <a:srgbClr val="5B3974"/>
                </a:solidFill>
              </a:rPr>
              <a:t>Evaluate and share results and evidence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>
                <a:solidFill>
                  <a:srgbClr val="5B3974"/>
                </a:solidFill>
              </a:rPr>
              <a:t>Provide law projects foundations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>
                <a:solidFill>
                  <a:srgbClr val="5B3974"/>
                </a:solidFill>
              </a:rPr>
              <a:t>Public Positioning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>
                <a:solidFill>
                  <a:srgbClr val="5B3974"/>
                </a:solidFill>
              </a:rPr>
              <a:t>Change health relationship and ensure human rights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400" b="1" dirty="0">
                <a:solidFill>
                  <a:srgbClr val="5B3974"/>
                </a:solidFill>
              </a:rPr>
              <a:t>HRM creates the conditions to move towards legal abortion</a:t>
            </a:r>
          </a:p>
          <a:p>
            <a:pPr>
              <a:lnSpc>
                <a:spcPts val="2200"/>
              </a:lnSpc>
            </a:pPr>
            <a:endParaRPr lang="en-BR" sz="2000" b="1" dirty="0">
              <a:solidFill>
                <a:srgbClr val="5B3974"/>
              </a:solidFill>
              <a:latin typeface="Isidora Sans Bold" pitchFamily="2" charset="77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660617F-F16F-A844-9C7E-39763831774A}"/>
              </a:ext>
            </a:extLst>
          </p:cNvPr>
          <p:cNvSpPr txBox="1"/>
          <p:nvPr/>
        </p:nvSpPr>
        <p:spPr>
          <a:xfrm>
            <a:off x="12734144" y="26307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8B98C4C-73BA-8A4E-9F23-A0061AE86454}"/>
              </a:ext>
            </a:extLst>
          </p:cNvPr>
          <p:cNvSpPr/>
          <p:nvPr/>
        </p:nvSpPr>
        <p:spPr>
          <a:xfrm>
            <a:off x="5977216" y="2309247"/>
            <a:ext cx="3416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dirty="0"/>
              <a:t> 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9E5E10B-1CA7-4849-867C-76F8C40AE1EF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71129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3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F5B3FE-941A-E844-B7F4-3369E1259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890" y="4242530"/>
            <a:ext cx="2015596" cy="147260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04375AF-7704-C34C-B910-FFD70DB87FCE}"/>
              </a:ext>
            </a:extLst>
          </p:cNvPr>
          <p:cNvSpPr txBox="1"/>
          <p:nvPr/>
        </p:nvSpPr>
        <p:spPr>
          <a:xfrm>
            <a:off x="1632080" y="759417"/>
            <a:ext cx="6912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600" b="1" dirty="0">
                <a:solidFill>
                  <a:srgbClr val="F1C5B0"/>
                </a:solidFill>
              </a:rPr>
              <a:t>Being part of the solution..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F90E4C-B1E9-2741-BE92-F9D19998F52F}"/>
              </a:ext>
            </a:extLst>
          </p:cNvPr>
          <p:cNvSpPr txBox="1"/>
          <p:nvPr/>
        </p:nvSpPr>
        <p:spPr>
          <a:xfrm>
            <a:off x="4602997" y="2531752"/>
            <a:ext cx="6214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i="1" dirty="0">
                <a:solidFill>
                  <a:srgbClr val="F9F2EA"/>
                </a:solidFill>
              </a:rPr>
              <a:t>THANK YOU!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EEA5E63-8898-284D-9674-AAB526A765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86" t="23842" r="19455" b="33686"/>
          <a:stretch/>
        </p:blipFill>
        <p:spPr>
          <a:xfrm>
            <a:off x="6200961" y="4587498"/>
            <a:ext cx="2343363" cy="112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32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5B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63B5E3-2CF1-86EC-DCD6-2BCAB6ACE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E6C15944-A1BF-6EB7-D1A5-303AC0310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" y="0"/>
            <a:ext cx="11695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D729FB-6460-FEEA-3481-A0198DB52C81}"/>
              </a:ext>
            </a:extLst>
          </p:cNvPr>
          <p:cNvCxnSpPr/>
          <p:nvPr/>
        </p:nvCxnSpPr>
        <p:spPr>
          <a:xfrm>
            <a:off x="4417888" y="3228976"/>
            <a:ext cx="568452" cy="0"/>
          </a:xfrm>
          <a:prstGeom prst="line">
            <a:avLst/>
          </a:prstGeom>
          <a:ln w="19050" cap="flat" cmpd="sng" algn="ctr">
            <a:solidFill>
              <a:srgbClr val="5B397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Forma Livre 16">
            <a:extLst>
              <a:ext uri="{FF2B5EF4-FFF2-40B4-BE49-F238E27FC236}">
                <a16:creationId xmlns:a16="http://schemas.microsoft.com/office/drawing/2014/main" id="{9B7B9A34-0E5C-734C-B5F4-79BD6C31E931}"/>
              </a:ext>
            </a:extLst>
          </p:cNvPr>
          <p:cNvSpPr/>
          <p:nvPr/>
        </p:nvSpPr>
        <p:spPr>
          <a:xfrm>
            <a:off x="-673418" y="0"/>
            <a:ext cx="8105410" cy="6871948"/>
          </a:xfrm>
          <a:custGeom>
            <a:avLst/>
            <a:gdLst>
              <a:gd name="connsiteX0" fmla="*/ 0 w 8105410"/>
              <a:gd name="connsiteY0" fmla="*/ 0 h 6858000"/>
              <a:gd name="connsiteX1" fmla="*/ 8061845 w 8105410"/>
              <a:gd name="connsiteY1" fmla="*/ 0 h 6858000"/>
              <a:gd name="connsiteX2" fmla="*/ 8016986 w 8105410"/>
              <a:gd name="connsiteY2" fmla="*/ 30026 h 6858000"/>
              <a:gd name="connsiteX3" fmla="*/ 6214626 w 8105410"/>
              <a:gd name="connsiteY3" fmla="*/ 3414420 h 6858000"/>
              <a:gd name="connsiteX4" fmla="*/ 8016986 w 8105410"/>
              <a:gd name="connsiteY4" fmla="*/ 6798814 h 6858000"/>
              <a:gd name="connsiteX5" fmla="*/ 8105410 w 8105410"/>
              <a:gd name="connsiteY5" fmla="*/ 6858000 h 6858000"/>
              <a:gd name="connsiteX6" fmla="*/ 0 w 8105410"/>
              <a:gd name="connsiteY6" fmla="*/ 6858000 h 6858000"/>
              <a:gd name="connsiteX7" fmla="*/ 0 w 810541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5410" h="6858000">
                <a:moveTo>
                  <a:pt x="0" y="0"/>
                </a:moveTo>
                <a:lnTo>
                  <a:pt x="8061845" y="0"/>
                </a:lnTo>
                <a:lnTo>
                  <a:pt x="8016986" y="30026"/>
                </a:lnTo>
                <a:cubicBezTo>
                  <a:pt x="6922843" y="800222"/>
                  <a:pt x="6214626" y="2029473"/>
                  <a:pt x="6214626" y="3414420"/>
                </a:cubicBezTo>
                <a:cubicBezTo>
                  <a:pt x="6214626" y="4799368"/>
                  <a:pt x="6922843" y="6028618"/>
                  <a:pt x="8016986" y="6798814"/>
                </a:cubicBezTo>
                <a:lnTo>
                  <a:pt x="81054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9F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BFA33FF2-0A01-81AD-6B91-A1C61EE94032}"/>
              </a:ext>
            </a:extLst>
          </p:cNvPr>
          <p:cNvSpPr txBox="1"/>
          <p:nvPr/>
        </p:nvSpPr>
        <p:spPr>
          <a:xfrm rot="16200000">
            <a:off x="8798613" y="3395341"/>
            <a:ext cx="62666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kern="3600" spc="50" dirty="0">
                <a:solidFill>
                  <a:srgbClr val="F9F2EA"/>
                </a:solidFill>
                <a:latin typeface="Isidora Sans SemiBold" pitchFamily="2" charset="77"/>
                <a:cs typeface="Arial" panose="020B0604020202020204" pitchFamily="34" charset="0"/>
              </a:rPr>
              <a:t>FÒS FEMINISTA  |  MEXICO</a:t>
            </a:r>
            <a:endParaRPr lang="en-BR" sz="600" kern="3600" spc="50" dirty="0">
              <a:solidFill>
                <a:srgbClr val="F9F2EA"/>
              </a:solidFill>
              <a:latin typeface="Isidora Sans SemiBold" pitchFamily="2" charset="77"/>
              <a:cs typeface="Arial" panose="020B0604020202020204" pitchFamily="34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5DD33282-57BB-3137-AD7E-C494292EB53E}"/>
              </a:ext>
            </a:extLst>
          </p:cNvPr>
          <p:cNvSpPr txBox="1"/>
          <p:nvPr/>
        </p:nvSpPr>
        <p:spPr>
          <a:xfrm>
            <a:off x="230139" y="583686"/>
            <a:ext cx="5453969" cy="638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4200" b="1" dirty="0">
                <a:solidFill>
                  <a:srgbClr val="F06043"/>
                </a:solidFill>
                <a:latin typeface="Isidora Sans Alt Black" pitchFamily="2" charset="77"/>
                <a:cs typeface="Arial Black" panose="020B0604020202020204" pitchFamily="34" charset="0"/>
              </a:rPr>
              <a:t>Some Key Points</a:t>
            </a:r>
          </a:p>
        </p:txBody>
      </p:sp>
      <p:sp>
        <p:nvSpPr>
          <p:cNvPr id="12" name="TextBox 33">
            <a:extLst>
              <a:ext uri="{FF2B5EF4-FFF2-40B4-BE49-F238E27FC236}">
                <a16:creationId xmlns:a16="http://schemas.microsoft.com/office/drawing/2014/main" id="{FC65CCD1-83CF-76E7-7E3C-0BB811913429}"/>
              </a:ext>
            </a:extLst>
          </p:cNvPr>
          <p:cNvSpPr txBox="1"/>
          <p:nvPr/>
        </p:nvSpPr>
        <p:spPr>
          <a:xfrm>
            <a:off x="220439" y="1328891"/>
            <a:ext cx="5168701" cy="543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2200"/>
              </a:lnSpc>
              <a:buFont typeface="+mj-lt"/>
              <a:buAutoNum type="arabicPeriod"/>
            </a:pPr>
            <a:r>
              <a:rPr lang="en-US" sz="1600" b="1" dirty="0">
                <a:solidFill>
                  <a:srgbClr val="5B3974"/>
                </a:solidFill>
                <a:latin typeface="Isidora Sans Bold" pitchFamily="2" charset="77"/>
                <a:cs typeface="Arial" panose="020B0604020202020204" pitchFamily="34" charset="0"/>
              </a:rPr>
              <a:t>Making abortion illegal does not reduce nor eliminate its occurrence rather it forces individuals to seek clandestine services thereby risking the health and life. </a:t>
            </a:r>
          </a:p>
          <a:p>
            <a:pPr marL="457200" indent="-457200">
              <a:lnSpc>
                <a:spcPts val="2200"/>
              </a:lnSpc>
              <a:buFont typeface="+mj-lt"/>
              <a:buAutoNum type="arabicPeriod"/>
            </a:pPr>
            <a:endParaRPr lang="en-US" sz="1600" b="1" dirty="0">
              <a:solidFill>
                <a:srgbClr val="5B3974"/>
              </a:solidFill>
              <a:latin typeface="Isidora Sans Bold" pitchFamily="2" charset="77"/>
              <a:cs typeface="Arial" panose="020B0604020202020204" pitchFamily="34" charset="0"/>
            </a:endParaRPr>
          </a:p>
          <a:p>
            <a:pPr marL="457200" indent="-457200">
              <a:lnSpc>
                <a:spcPts val="2200"/>
              </a:lnSpc>
              <a:buFont typeface="+mj-lt"/>
              <a:buAutoNum type="arabicPeriod"/>
            </a:pPr>
            <a:r>
              <a:rPr lang="en-US" sz="1600" b="1" dirty="0">
                <a:solidFill>
                  <a:srgbClr val="5B3974"/>
                </a:solidFill>
                <a:latin typeface="Isidora Sans Bold" pitchFamily="2" charset="77"/>
                <a:cs typeface="Arial" panose="020B0604020202020204" pitchFamily="34" charset="0"/>
              </a:rPr>
              <a:t>The harm reduction model is a successful evidenced based approach towards addressing unsafe abortion. </a:t>
            </a:r>
          </a:p>
          <a:p>
            <a:pPr marL="457200" indent="-457200">
              <a:lnSpc>
                <a:spcPts val="2200"/>
              </a:lnSpc>
              <a:buFont typeface="+mj-lt"/>
              <a:buAutoNum type="arabicPeriod"/>
            </a:pPr>
            <a:endParaRPr lang="en-US" sz="1600" b="1" dirty="0">
              <a:solidFill>
                <a:srgbClr val="5B3974"/>
              </a:solidFill>
              <a:latin typeface="Isidora Sans Bold" pitchFamily="2" charset="77"/>
              <a:cs typeface="Arial" panose="020B0604020202020204" pitchFamily="34" charset="0"/>
            </a:endParaRPr>
          </a:p>
          <a:p>
            <a:pPr marL="457200" indent="-457200">
              <a:lnSpc>
                <a:spcPts val="2200"/>
              </a:lnSpc>
              <a:buFont typeface="+mj-lt"/>
              <a:buAutoNum type="arabicPeriod"/>
            </a:pPr>
            <a:r>
              <a:rPr lang="en-US" sz="1600" b="1" dirty="0">
                <a:solidFill>
                  <a:srgbClr val="5B3974"/>
                </a:solidFill>
                <a:latin typeface="Isidora Sans Bold" pitchFamily="2" charset="77"/>
                <a:cs typeface="Arial" panose="020B0604020202020204" pitchFamily="34" charset="0"/>
              </a:rPr>
              <a:t>It is not a solution towards access to safe abortion but can create conditions to advance legal abortion. </a:t>
            </a:r>
          </a:p>
          <a:p>
            <a:pPr marL="457200" indent="-457200">
              <a:lnSpc>
                <a:spcPts val="2200"/>
              </a:lnSpc>
              <a:buFont typeface="+mj-lt"/>
              <a:buAutoNum type="arabicPeriod"/>
            </a:pPr>
            <a:endParaRPr lang="en-US" sz="1600" b="1" dirty="0">
              <a:solidFill>
                <a:srgbClr val="5B3974"/>
              </a:solidFill>
              <a:latin typeface="Isidora Sans Bold" pitchFamily="2" charset="77"/>
              <a:cs typeface="Arial" panose="020B0604020202020204" pitchFamily="34" charset="0"/>
            </a:endParaRPr>
          </a:p>
          <a:p>
            <a:pPr marL="457200" indent="-457200">
              <a:lnSpc>
                <a:spcPts val="2200"/>
              </a:lnSpc>
              <a:buFont typeface="+mj-lt"/>
              <a:buAutoNum type="arabicPeriod"/>
            </a:pPr>
            <a:r>
              <a:rPr lang="en-US" sz="1600" b="1" dirty="0">
                <a:solidFill>
                  <a:srgbClr val="5B3974"/>
                </a:solidFill>
                <a:latin typeface="Isidora Sans Bold" pitchFamily="2" charset="77"/>
                <a:cs typeface="Arial" panose="020B0604020202020204" pitchFamily="34" charset="0"/>
              </a:rPr>
              <a:t>Advocacy is still required to ensure access to safe and legal abortion while implementing the model. </a:t>
            </a:r>
          </a:p>
          <a:p>
            <a:pPr marL="457200" indent="-457200">
              <a:lnSpc>
                <a:spcPts val="2200"/>
              </a:lnSpc>
              <a:buFont typeface="+mj-lt"/>
              <a:buAutoNum type="arabicPeriod"/>
            </a:pPr>
            <a:endParaRPr lang="en-US" sz="1600" b="1" dirty="0">
              <a:solidFill>
                <a:srgbClr val="5B3974"/>
              </a:solidFill>
              <a:latin typeface="Isidora Sans Bold" pitchFamily="2" charset="77"/>
              <a:cs typeface="Arial" panose="020B0604020202020204" pitchFamily="34" charset="0"/>
            </a:endParaRPr>
          </a:p>
          <a:p>
            <a:pPr marL="457200" indent="-457200">
              <a:lnSpc>
                <a:spcPts val="2200"/>
              </a:lnSpc>
              <a:buFont typeface="+mj-lt"/>
              <a:buAutoNum type="arabicPeriod"/>
            </a:pPr>
            <a:r>
              <a:rPr lang="en-US" sz="1600" b="1" dirty="0">
                <a:solidFill>
                  <a:srgbClr val="5B3974"/>
                </a:solidFill>
                <a:latin typeface="Isidora Sans Bold" pitchFamily="2" charset="77"/>
                <a:cs typeface="Arial" panose="020B0604020202020204" pitchFamily="34" charset="0"/>
              </a:rPr>
              <a:t>We recognize that there may be initiatives you are conducting to ensure access to safe abortion (maybe not legal or/and formal) however the harm reduction approach ensures  the legal safety of health care providers.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AB3D470-CD60-4A84-0FEB-07464B0484EC}"/>
              </a:ext>
            </a:extLst>
          </p:cNvPr>
          <p:cNvSpPr txBox="1"/>
          <p:nvPr/>
        </p:nvSpPr>
        <p:spPr>
          <a:xfrm>
            <a:off x="12734144" y="26307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DFE25BA-861F-AE6F-6369-D403794FF406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23325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5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lh7-us.googleusercontent.com/2hQO9Sk6oU7LqfyncqHPBmvAw-LHWFODmgKMgjVh3Yp9zgJNwsF1iQWvjg7x7D4k3IjrOPfjrbiruX53NA5Ia7Wbo2iRflxh3TTJ75K7MAUe3JWplulMpOusfaYIhkHGW5bqSkp2T6D6oqTVGe24PA=s2048">
            <a:extLst>
              <a:ext uri="{FF2B5EF4-FFF2-40B4-BE49-F238E27FC236}">
                <a16:creationId xmlns:a16="http://schemas.microsoft.com/office/drawing/2014/main" id="{245679F7-C211-5341-8952-2EB7FAC9F0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7"/>
          <a:stretch/>
        </p:blipFill>
        <p:spPr bwMode="auto">
          <a:xfrm>
            <a:off x="3240325" y="-67457"/>
            <a:ext cx="9017228" cy="700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orma Livre 16">
            <a:extLst>
              <a:ext uri="{FF2B5EF4-FFF2-40B4-BE49-F238E27FC236}">
                <a16:creationId xmlns:a16="http://schemas.microsoft.com/office/drawing/2014/main" id="{849DC7F2-8CDD-DF46-8594-587C5EFB506E}"/>
              </a:ext>
            </a:extLst>
          </p:cNvPr>
          <p:cNvSpPr/>
          <p:nvPr/>
        </p:nvSpPr>
        <p:spPr>
          <a:xfrm>
            <a:off x="-635839" y="-81405"/>
            <a:ext cx="6535598" cy="7016297"/>
          </a:xfrm>
          <a:custGeom>
            <a:avLst/>
            <a:gdLst>
              <a:gd name="connsiteX0" fmla="*/ 0 w 8105410"/>
              <a:gd name="connsiteY0" fmla="*/ 0 h 6858000"/>
              <a:gd name="connsiteX1" fmla="*/ 8061845 w 8105410"/>
              <a:gd name="connsiteY1" fmla="*/ 0 h 6858000"/>
              <a:gd name="connsiteX2" fmla="*/ 8016986 w 8105410"/>
              <a:gd name="connsiteY2" fmla="*/ 30026 h 6858000"/>
              <a:gd name="connsiteX3" fmla="*/ 6214626 w 8105410"/>
              <a:gd name="connsiteY3" fmla="*/ 3414420 h 6858000"/>
              <a:gd name="connsiteX4" fmla="*/ 8016986 w 8105410"/>
              <a:gd name="connsiteY4" fmla="*/ 6798814 h 6858000"/>
              <a:gd name="connsiteX5" fmla="*/ 8105410 w 8105410"/>
              <a:gd name="connsiteY5" fmla="*/ 6858000 h 6858000"/>
              <a:gd name="connsiteX6" fmla="*/ 0 w 8105410"/>
              <a:gd name="connsiteY6" fmla="*/ 6858000 h 6858000"/>
              <a:gd name="connsiteX7" fmla="*/ 0 w 810541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5410" h="6858000">
                <a:moveTo>
                  <a:pt x="0" y="0"/>
                </a:moveTo>
                <a:lnTo>
                  <a:pt x="8061845" y="0"/>
                </a:lnTo>
                <a:lnTo>
                  <a:pt x="8016986" y="30026"/>
                </a:lnTo>
                <a:cubicBezTo>
                  <a:pt x="6922843" y="800222"/>
                  <a:pt x="6214626" y="2029473"/>
                  <a:pt x="6214626" y="3414420"/>
                </a:cubicBezTo>
                <a:cubicBezTo>
                  <a:pt x="6214626" y="4799368"/>
                  <a:pt x="6922843" y="6028618"/>
                  <a:pt x="8016986" y="6798814"/>
                </a:cubicBezTo>
                <a:lnTo>
                  <a:pt x="81054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9F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23" name="TextBox 36">
            <a:extLst>
              <a:ext uri="{FF2B5EF4-FFF2-40B4-BE49-F238E27FC236}">
                <a16:creationId xmlns:a16="http://schemas.microsoft.com/office/drawing/2014/main" id="{59563C9C-373A-F542-BF62-194AE4A5991E}"/>
              </a:ext>
            </a:extLst>
          </p:cNvPr>
          <p:cNvSpPr txBox="1"/>
          <p:nvPr/>
        </p:nvSpPr>
        <p:spPr>
          <a:xfrm>
            <a:off x="84060" y="1553474"/>
            <a:ext cx="41846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800" b="1" dirty="0">
                <a:solidFill>
                  <a:srgbClr val="60AD8F"/>
                </a:solidFill>
                <a:latin typeface="Isidora Sans Alt Bold" pitchFamily="2" charset="77"/>
                <a:cs typeface="Arial" panose="020B0604020202020204" pitchFamily="34" charset="0"/>
              </a:rPr>
              <a:t>In 2001, an NGO set up by health</a:t>
            </a:r>
          </a:p>
          <a:p>
            <a:pPr algn="ctr"/>
            <a:r>
              <a:rPr lang="es-UY" sz="2800" b="1" dirty="0">
                <a:solidFill>
                  <a:srgbClr val="60AD8F"/>
                </a:solidFill>
                <a:latin typeface="Isidora Sans Alt Bold" pitchFamily="2" charset="77"/>
                <a:cs typeface="Arial" panose="020B0604020202020204" pitchFamily="34" charset="0"/>
              </a:rPr>
              <a:t>professionals, </a:t>
            </a:r>
            <a:r>
              <a:rPr lang="es-UY" sz="2800" b="1" i="1" dirty="0">
                <a:solidFill>
                  <a:srgbClr val="60AD8F"/>
                </a:solidFill>
                <a:latin typeface="Isidora Sans Alt Bold" pitchFamily="2" charset="77"/>
                <a:cs typeface="Arial" panose="020B0604020202020204" pitchFamily="34" charset="0"/>
              </a:rPr>
              <a:t>Iniciativas Sanitarias (</a:t>
            </a:r>
            <a:r>
              <a:rPr lang="es-UY" sz="2800" b="1" dirty="0">
                <a:solidFill>
                  <a:srgbClr val="60AD8F"/>
                </a:solidFill>
                <a:latin typeface="Isidora Sans Alt Bold" pitchFamily="2" charset="77"/>
                <a:cs typeface="Arial" panose="020B0604020202020204" pitchFamily="34" charset="0"/>
              </a:rPr>
              <a:t>Health Initiatives)</a:t>
            </a:r>
          </a:p>
          <a:p>
            <a:pPr algn="ctr"/>
            <a:r>
              <a:rPr lang="es-UY" sz="2800" b="1" dirty="0">
                <a:solidFill>
                  <a:srgbClr val="60AD8F"/>
                </a:solidFill>
                <a:latin typeface="Isidora Sans Alt Bold" pitchFamily="2" charset="77"/>
                <a:cs typeface="Arial" panose="020B0604020202020204" pitchFamily="34" charset="0"/>
              </a:rPr>
              <a:t>developed a program </a:t>
            </a:r>
          </a:p>
          <a:p>
            <a:pPr algn="ctr"/>
            <a:r>
              <a:rPr lang="es-UY" sz="2800" b="1" dirty="0">
                <a:solidFill>
                  <a:srgbClr val="60AD8F"/>
                </a:solidFill>
                <a:latin typeface="Isidora Sans Alt Bold" pitchFamily="2" charset="77"/>
                <a:cs typeface="Arial" panose="020B0604020202020204" pitchFamily="34" charset="0"/>
              </a:rPr>
              <a:t>to decrease</a:t>
            </a:r>
          </a:p>
          <a:p>
            <a:pPr algn="ctr"/>
            <a:r>
              <a:rPr lang="es-UY" sz="2800" b="1" dirty="0">
                <a:solidFill>
                  <a:srgbClr val="60AD8F"/>
                </a:solidFill>
                <a:latin typeface="Isidora Sans Alt Bold" pitchFamily="2" charset="77"/>
                <a:cs typeface="Arial" panose="020B0604020202020204" pitchFamily="34" charset="0"/>
              </a:rPr>
              <a:t>maternal mortality </a:t>
            </a:r>
          </a:p>
          <a:p>
            <a:pPr algn="ctr"/>
            <a:r>
              <a:rPr lang="es-UY" sz="2800" b="1" dirty="0">
                <a:solidFill>
                  <a:srgbClr val="60AD8F"/>
                </a:solidFill>
                <a:latin typeface="Isidora Sans Alt Bold" pitchFamily="2" charset="77"/>
                <a:cs typeface="Arial" panose="020B0604020202020204" pitchFamily="34" charset="0"/>
              </a:rPr>
              <a:t>and morbidity</a:t>
            </a:r>
          </a:p>
          <a:p>
            <a:pPr algn="ctr"/>
            <a:r>
              <a:rPr lang="es-UY" sz="2800" b="1" dirty="0">
                <a:solidFill>
                  <a:srgbClr val="60AD8F"/>
                </a:solidFill>
                <a:latin typeface="Isidora Sans Alt Bold" pitchFamily="2" charset="77"/>
                <a:cs typeface="Arial" panose="020B0604020202020204" pitchFamily="34" charset="0"/>
              </a:rPr>
              <a:t>from unsafe abortion and</a:t>
            </a:r>
          </a:p>
          <a:p>
            <a:pPr algn="ctr"/>
            <a:r>
              <a:rPr lang="es-UY" sz="2800" b="1" dirty="0">
                <a:solidFill>
                  <a:srgbClr val="60AD8F"/>
                </a:solidFill>
                <a:latin typeface="Isidora Sans Alt Bold" pitchFamily="2" charset="77"/>
                <a:cs typeface="Arial" panose="020B0604020202020204" pitchFamily="34" charset="0"/>
              </a:rPr>
              <a:t>incidence of unsafe abortion.</a:t>
            </a:r>
            <a:endParaRPr lang="en-BR" sz="2800" b="1" dirty="0">
              <a:solidFill>
                <a:srgbClr val="60AD8F"/>
              </a:solidFill>
              <a:latin typeface="Isidora Sans Alt Bold" pitchFamily="2" charset="77"/>
              <a:cs typeface="Arial" panose="020B0604020202020204" pitchFamily="34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5C467EA8-C737-0B4D-9116-902142AE5DEF}"/>
              </a:ext>
            </a:extLst>
          </p:cNvPr>
          <p:cNvSpPr txBox="1"/>
          <p:nvPr/>
        </p:nvSpPr>
        <p:spPr>
          <a:xfrm rot="16200000">
            <a:off x="8798613" y="3395341"/>
            <a:ext cx="62666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kern="3600" spc="50" dirty="0">
                <a:solidFill>
                  <a:srgbClr val="F9F2EA"/>
                </a:solidFill>
                <a:latin typeface="Isidora Sans SemiBold" pitchFamily="2" charset="77"/>
                <a:cs typeface="Arial" panose="020B0604020202020204" pitchFamily="34" charset="0"/>
              </a:rPr>
              <a:t>FÒS FEMINISTA  |  MEXICO</a:t>
            </a:r>
            <a:endParaRPr lang="en-BR" sz="600" kern="3600" spc="50" dirty="0">
              <a:solidFill>
                <a:srgbClr val="F9F2EA"/>
              </a:solidFill>
              <a:latin typeface="Isidora Sans SemiBold" pitchFamily="2" charset="77"/>
              <a:cs typeface="Arial" panose="020B0604020202020204" pitchFamily="34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A26C395A-D5A6-2146-A626-94BC494BB554}"/>
              </a:ext>
            </a:extLst>
          </p:cNvPr>
          <p:cNvSpPr txBox="1"/>
          <p:nvPr/>
        </p:nvSpPr>
        <p:spPr>
          <a:xfrm>
            <a:off x="160214" y="294726"/>
            <a:ext cx="4032319" cy="1177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ES" sz="4200" b="1" dirty="0">
                <a:solidFill>
                  <a:srgbClr val="F06043"/>
                </a:solidFill>
                <a:latin typeface="Isidora Sans Alt Black" pitchFamily="2" charset="77"/>
                <a:cs typeface="Arial Black" panose="020B0604020202020204" pitchFamily="34" charset="0"/>
              </a:rPr>
              <a:t>Iniciativas Sanitarias</a:t>
            </a:r>
            <a:endParaRPr lang="en-BR" sz="4200" b="1" dirty="0">
              <a:solidFill>
                <a:srgbClr val="F06043"/>
              </a:solidFill>
              <a:latin typeface="Isidora Sans Alt Black" pitchFamily="2" charset="77"/>
              <a:cs typeface="Arial Black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660617F-F16F-A844-9C7E-39763831774A}"/>
              </a:ext>
            </a:extLst>
          </p:cNvPr>
          <p:cNvSpPr txBox="1"/>
          <p:nvPr/>
        </p:nvSpPr>
        <p:spPr>
          <a:xfrm>
            <a:off x="12734144" y="26307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5893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C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BDB5DB13-CC8B-D741-AC76-9BF5C4465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295" y="-517162"/>
            <a:ext cx="6384057" cy="8515205"/>
          </a:xfrm>
          <a:prstGeom prst="rect">
            <a:avLst/>
          </a:prstGeom>
        </p:spPr>
      </p:pic>
      <p:sp>
        <p:nvSpPr>
          <p:cNvPr id="21" name="Forma Livre 20">
            <a:extLst>
              <a:ext uri="{FF2B5EF4-FFF2-40B4-BE49-F238E27FC236}">
                <a16:creationId xmlns:a16="http://schemas.microsoft.com/office/drawing/2014/main" id="{4C92FDEA-02FB-AE41-BB0C-EEAE0A148A21}"/>
              </a:ext>
            </a:extLst>
          </p:cNvPr>
          <p:cNvSpPr/>
          <p:nvPr/>
        </p:nvSpPr>
        <p:spPr>
          <a:xfrm rot="10800000">
            <a:off x="4382387" y="0"/>
            <a:ext cx="8105410" cy="6858000"/>
          </a:xfrm>
          <a:custGeom>
            <a:avLst/>
            <a:gdLst>
              <a:gd name="connsiteX0" fmla="*/ 0 w 8105410"/>
              <a:gd name="connsiteY0" fmla="*/ 0 h 6858000"/>
              <a:gd name="connsiteX1" fmla="*/ 8061845 w 8105410"/>
              <a:gd name="connsiteY1" fmla="*/ 0 h 6858000"/>
              <a:gd name="connsiteX2" fmla="*/ 8016986 w 8105410"/>
              <a:gd name="connsiteY2" fmla="*/ 30026 h 6858000"/>
              <a:gd name="connsiteX3" fmla="*/ 6214626 w 8105410"/>
              <a:gd name="connsiteY3" fmla="*/ 3414420 h 6858000"/>
              <a:gd name="connsiteX4" fmla="*/ 8016986 w 8105410"/>
              <a:gd name="connsiteY4" fmla="*/ 6798814 h 6858000"/>
              <a:gd name="connsiteX5" fmla="*/ 8105410 w 8105410"/>
              <a:gd name="connsiteY5" fmla="*/ 6858000 h 6858000"/>
              <a:gd name="connsiteX6" fmla="*/ 0 w 8105410"/>
              <a:gd name="connsiteY6" fmla="*/ 6858000 h 6858000"/>
              <a:gd name="connsiteX7" fmla="*/ 0 w 810541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5410" h="6858000">
                <a:moveTo>
                  <a:pt x="0" y="0"/>
                </a:moveTo>
                <a:lnTo>
                  <a:pt x="8061845" y="0"/>
                </a:lnTo>
                <a:lnTo>
                  <a:pt x="8016986" y="30026"/>
                </a:lnTo>
                <a:cubicBezTo>
                  <a:pt x="6922843" y="800222"/>
                  <a:pt x="6214626" y="2029473"/>
                  <a:pt x="6214626" y="3414420"/>
                </a:cubicBezTo>
                <a:cubicBezTo>
                  <a:pt x="6214626" y="4799368"/>
                  <a:pt x="6922843" y="6028618"/>
                  <a:pt x="8016986" y="6798814"/>
                </a:cubicBezTo>
                <a:lnTo>
                  <a:pt x="81054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5B39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CA6140-007A-3C4D-9ED1-8FDCDECBAF0B}"/>
              </a:ext>
            </a:extLst>
          </p:cNvPr>
          <p:cNvSpPr txBox="1"/>
          <p:nvPr/>
        </p:nvSpPr>
        <p:spPr>
          <a:xfrm>
            <a:off x="5694485" y="349003"/>
            <a:ext cx="5844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06043"/>
                </a:solidFill>
                <a:latin typeface="Isidora Sans Alt Black" pitchFamily="2" charset="77"/>
                <a:cs typeface="Arial Black" panose="020B0604020202020204" pitchFamily="34" charset="0"/>
              </a:rPr>
              <a:t>Objectives:</a:t>
            </a:r>
          </a:p>
          <a:p>
            <a:endParaRPr lang="en-US" sz="3200" b="1" dirty="0">
              <a:solidFill>
                <a:srgbClr val="F06043"/>
              </a:solidFill>
              <a:latin typeface="Isidora Sans Alt Black" pitchFamily="2" charset="77"/>
              <a:cs typeface="Arial Black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7FA966-6491-DB43-B667-7E05719E30E2}"/>
              </a:ext>
            </a:extLst>
          </p:cNvPr>
          <p:cNvSpPr txBox="1"/>
          <p:nvPr/>
        </p:nvSpPr>
        <p:spPr>
          <a:xfrm>
            <a:off x="6281762" y="1014982"/>
            <a:ext cx="525707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60AD8F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9F2EA"/>
                </a:solidFill>
                <a:latin typeface="Isidora Sans Bold" pitchFamily="2" charset="77"/>
                <a:cs typeface="Arial" panose="020B0604020202020204" pitchFamily="34" charset="0"/>
              </a:rPr>
              <a:t>To diminish maternal mortality and morbidity</a:t>
            </a:r>
          </a:p>
          <a:p>
            <a:pPr marL="285750" indent="-285750">
              <a:spcAft>
                <a:spcPts val="1800"/>
              </a:spcAft>
              <a:buClr>
                <a:srgbClr val="60AD8F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9F2EA"/>
                </a:solidFill>
                <a:latin typeface="Isidora Sans Bold" pitchFamily="2" charset="77"/>
                <a:cs typeface="Arial" panose="020B0604020202020204" pitchFamily="34" charset="0"/>
              </a:rPr>
              <a:t> To decrease the need to have an abortion, and thus, the overall abortion rate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973F15-9F20-444A-AB86-43BECCA30E0F}"/>
              </a:ext>
            </a:extLst>
          </p:cNvPr>
          <p:cNvSpPr txBox="1"/>
          <p:nvPr/>
        </p:nvSpPr>
        <p:spPr>
          <a:xfrm rot="16200000">
            <a:off x="-2943395" y="3395340"/>
            <a:ext cx="62666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kern="3600" spc="50" dirty="0">
                <a:solidFill>
                  <a:srgbClr val="F9F2EA"/>
                </a:solidFill>
                <a:latin typeface="Isidora Sans SemiBold" pitchFamily="2" charset="77"/>
                <a:cs typeface="Arial" panose="020B0604020202020204" pitchFamily="34" charset="0"/>
              </a:rPr>
              <a:t>LOLA GUERRA  |  MEXICO</a:t>
            </a:r>
            <a:endParaRPr lang="en-BR" sz="600" kern="3600" spc="50" dirty="0">
              <a:solidFill>
                <a:srgbClr val="F9F2EA"/>
              </a:solidFill>
              <a:latin typeface="Isidora Sans SemiBold" pitchFamily="2" charset="77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464C863-A220-0642-A125-A8831A7CE43F}"/>
              </a:ext>
            </a:extLst>
          </p:cNvPr>
          <p:cNvSpPr txBox="1"/>
          <p:nvPr/>
        </p:nvSpPr>
        <p:spPr>
          <a:xfrm>
            <a:off x="6703251" y="3286870"/>
            <a:ext cx="4502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60AD8F"/>
                </a:solidFill>
                <a:latin typeface="Isidora Sans Alt Black" pitchFamily="2" charset="77"/>
                <a:cs typeface="Arial Black" panose="020B0604020202020204" pitchFamily="34" charset="0"/>
              </a:rPr>
              <a:t>Strategy:</a:t>
            </a:r>
          </a:p>
          <a:p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FAF5B9-9918-B34A-A5D3-9114880D88BF}"/>
              </a:ext>
            </a:extLst>
          </p:cNvPr>
          <p:cNvSpPr txBox="1"/>
          <p:nvPr/>
        </p:nvSpPr>
        <p:spPr>
          <a:xfrm>
            <a:off x="6703251" y="3929660"/>
            <a:ext cx="488201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s-UY" sz="2200" b="1" dirty="0">
                <a:solidFill>
                  <a:schemeClr val="bg1"/>
                </a:solidFill>
              </a:rPr>
              <a:t>Risk reduction strategy</a:t>
            </a:r>
          </a:p>
          <a:p>
            <a:pPr marL="342900" indent="-342900">
              <a:buFont typeface="Wingdings" pitchFamily="2" charset="2"/>
              <a:buChar char="Ø"/>
            </a:pPr>
            <a:endParaRPr lang="es-UY" sz="2200" b="1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s-UY" sz="2200" b="1" dirty="0">
                <a:solidFill>
                  <a:schemeClr val="bg1"/>
                </a:solidFill>
              </a:rPr>
              <a:t>Professional values – Bioethics</a:t>
            </a:r>
          </a:p>
          <a:p>
            <a:pPr marL="342900" indent="-342900">
              <a:buFont typeface="Wingdings" pitchFamily="2" charset="2"/>
              <a:buChar char="Ø"/>
            </a:pPr>
            <a:endParaRPr lang="es-UY" sz="2200" b="1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s-UY" sz="2200" b="1" dirty="0">
                <a:solidFill>
                  <a:schemeClr val="bg1"/>
                </a:solidFill>
              </a:rPr>
              <a:t>National Legislation</a:t>
            </a:r>
            <a:r>
              <a:rPr lang="es-UY" sz="2000" b="1" dirty="0">
                <a:solidFill>
                  <a:schemeClr val="bg1"/>
                </a:solidFill>
              </a:rPr>
              <a:t>- </a:t>
            </a:r>
            <a:r>
              <a:rPr lang="es-UY" sz="1600" b="1" dirty="0">
                <a:solidFill>
                  <a:schemeClr val="bg1"/>
                </a:solidFill>
              </a:rPr>
              <a:t>Laws requiring patient</a:t>
            </a:r>
          </a:p>
          <a:p>
            <a:r>
              <a:rPr lang="es-UY" sz="1600" b="1" dirty="0">
                <a:solidFill>
                  <a:schemeClr val="bg1"/>
                </a:solidFill>
              </a:rPr>
              <a:t>Confidentiality</a:t>
            </a:r>
          </a:p>
          <a:p>
            <a:endParaRPr lang="es-UY" sz="1600" b="1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s-UY" sz="2200" b="1" dirty="0">
                <a:solidFill>
                  <a:schemeClr val="bg1"/>
                </a:solidFill>
              </a:rPr>
              <a:t>Human Rights</a:t>
            </a:r>
          </a:p>
        </p:txBody>
      </p:sp>
    </p:spTree>
    <p:extLst>
      <p:ext uri="{BB962C8B-B14F-4D97-AF65-F5344CB8AC3E}">
        <p14:creationId xmlns:p14="http://schemas.microsoft.com/office/powerpoint/2010/main" val="3999985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lh7-us.googleusercontent.com/dYvVU1QYUU-vVonwAUBZCen_wSFxX3RhB23jTqVHF1CkN5P2JHL0qFKVH6N8o3N5QMOukjDdkNWWjU1FJ5kt5lP4u3KlGsA9pxQmTA1okTewHarKqbO8LxGwrqd9QtYcu3qR03ZBDaCe29olXfvulg=s2048">
            <a:extLst>
              <a:ext uri="{FF2B5EF4-FFF2-40B4-BE49-F238E27FC236}">
                <a16:creationId xmlns:a16="http://schemas.microsoft.com/office/drawing/2014/main" id="{17BFFB64-9831-1349-986F-42318748F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399" y="0"/>
            <a:ext cx="7019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97DEC2E-68FE-6648-91C9-217D128A399E}"/>
              </a:ext>
            </a:extLst>
          </p:cNvPr>
          <p:cNvCxnSpPr/>
          <p:nvPr/>
        </p:nvCxnSpPr>
        <p:spPr>
          <a:xfrm>
            <a:off x="4417888" y="3228976"/>
            <a:ext cx="568452" cy="0"/>
          </a:xfrm>
          <a:prstGeom prst="line">
            <a:avLst/>
          </a:prstGeom>
          <a:ln w="19050" cap="flat" cmpd="sng" algn="ctr">
            <a:solidFill>
              <a:srgbClr val="5B397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Forma Livre 16">
            <a:extLst>
              <a:ext uri="{FF2B5EF4-FFF2-40B4-BE49-F238E27FC236}">
                <a16:creationId xmlns:a16="http://schemas.microsoft.com/office/drawing/2014/main" id="{849DC7F2-8CDD-DF46-8594-587C5EFB506E}"/>
              </a:ext>
            </a:extLst>
          </p:cNvPr>
          <p:cNvSpPr/>
          <p:nvPr/>
        </p:nvSpPr>
        <p:spPr>
          <a:xfrm>
            <a:off x="-451573" y="0"/>
            <a:ext cx="8330444" cy="6939405"/>
          </a:xfrm>
          <a:custGeom>
            <a:avLst/>
            <a:gdLst>
              <a:gd name="connsiteX0" fmla="*/ 0 w 8105410"/>
              <a:gd name="connsiteY0" fmla="*/ 0 h 6858000"/>
              <a:gd name="connsiteX1" fmla="*/ 8061845 w 8105410"/>
              <a:gd name="connsiteY1" fmla="*/ 0 h 6858000"/>
              <a:gd name="connsiteX2" fmla="*/ 8016986 w 8105410"/>
              <a:gd name="connsiteY2" fmla="*/ 30026 h 6858000"/>
              <a:gd name="connsiteX3" fmla="*/ 6214626 w 8105410"/>
              <a:gd name="connsiteY3" fmla="*/ 3414420 h 6858000"/>
              <a:gd name="connsiteX4" fmla="*/ 8016986 w 8105410"/>
              <a:gd name="connsiteY4" fmla="*/ 6798814 h 6858000"/>
              <a:gd name="connsiteX5" fmla="*/ 8105410 w 8105410"/>
              <a:gd name="connsiteY5" fmla="*/ 6858000 h 6858000"/>
              <a:gd name="connsiteX6" fmla="*/ 0 w 8105410"/>
              <a:gd name="connsiteY6" fmla="*/ 6858000 h 6858000"/>
              <a:gd name="connsiteX7" fmla="*/ 0 w 810541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5410" h="6858000">
                <a:moveTo>
                  <a:pt x="0" y="0"/>
                </a:moveTo>
                <a:lnTo>
                  <a:pt x="8061845" y="0"/>
                </a:lnTo>
                <a:lnTo>
                  <a:pt x="8016986" y="30026"/>
                </a:lnTo>
                <a:cubicBezTo>
                  <a:pt x="6922843" y="800222"/>
                  <a:pt x="6214626" y="2029473"/>
                  <a:pt x="6214626" y="3414420"/>
                </a:cubicBezTo>
                <a:cubicBezTo>
                  <a:pt x="6214626" y="4799368"/>
                  <a:pt x="6922843" y="6028618"/>
                  <a:pt x="8016986" y="6798814"/>
                </a:cubicBezTo>
                <a:lnTo>
                  <a:pt x="81054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9F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23" name="TextBox 36">
            <a:extLst>
              <a:ext uri="{FF2B5EF4-FFF2-40B4-BE49-F238E27FC236}">
                <a16:creationId xmlns:a16="http://schemas.microsoft.com/office/drawing/2014/main" id="{59563C9C-373A-F542-BF62-194AE4A5991E}"/>
              </a:ext>
            </a:extLst>
          </p:cNvPr>
          <p:cNvSpPr txBox="1"/>
          <p:nvPr/>
        </p:nvSpPr>
        <p:spPr>
          <a:xfrm>
            <a:off x="0" y="806509"/>
            <a:ext cx="6450904" cy="5669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endParaRPr lang="es-ES" sz="1600" b="1" dirty="0">
              <a:solidFill>
                <a:schemeClr val="bg1"/>
              </a:solidFill>
              <a:latin typeface="Arial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2200" b="1" dirty="0">
                <a:solidFill>
                  <a:srgbClr val="60AD8F"/>
                </a:solidFill>
                <a:latin typeface="Arial" pitchFamily="34" charset="0"/>
              </a:rPr>
              <a:t>WOMEN FACING  AN UNWANTED PREGNANCY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2200" b="1" dirty="0">
                <a:solidFill>
                  <a:srgbClr val="60AD8F"/>
                </a:solidFill>
                <a:latin typeface="Arial" pitchFamily="34" charset="0"/>
              </a:rPr>
              <a:t>NEED MULTI-DISCIPLINARY/</a:t>
            </a:r>
            <a:r>
              <a:rPr lang="en-US" sz="2200" b="1" dirty="0">
                <a:solidFill>
                  <a:srgbClr val="60AD8F"/>
                </a:solidFill>
                <a:latin typeface="Arial" pitchFamily="34" charset="0"/>
              </a:rPr>
              <a:t>comprehensive APPROACH: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s-ES" sz="2400" b="1" dirty="0">
              <a:solidFill>
                <a:srgbClr val="60AD8F"/>
              </a:solidFill>
              <a:latin typeface="Arial" pitchFamily="34" charset="0"/>
            </a:endParaRPr>
          </a:p>
          <a:p>
            <a:pPr algn="ctr">
              <a:buFontTx/>
              <a:buNone/>
            </a:pPr>
            <a:r>
              <a:rPr lang="en-US" sz="2000" b="1" i="1" dirty="0">
                <a:solidFill>
                  <a:srgbClr val="5B3974"/>
                </a:solidFill>
                <a:latin typeface="Arial" pitchFamily="34" charset="0"/>
              </a:rPr>
              <a:t> If </a:t>
            </a:r>
          </a:p>
          <a:p>
            <a:pPr algn="ctr">
              <a:buFontTx/>
              <a:buNone/>
            </a:pPr>
            <a:r>
              <a:rPr lang="en-US" sz="2000" b="1" i="1" dirty="0">
                <a:solidFill>
                  <a:srgbClr val="5B3974"/>
                </a:solidFill>
                <a:latin typeface="Arial" pitchFamily="34" charset="0"/>
              </a:rPr>
              <a:t>“Sexual and Reproductive Rights” are </a:t>
            </a:r>
          </a:p>
          <a:p>
            <a:pPr algn="ctr">
              <a:buFontTx/>
              <a:buNone/>
            </a:pPr>
            <a:r>
              <a:rPr lang="en-US" sz="2000" b="1" i="1" dirty="0">
                <a:solidFill>
                  <a:srgbClr val="5B3974"/>
                </a:solidFill>
                <a:latin typeface="Arial" pitchFamily="34" charset="0"/>
              </a:rPr>
              <a:t>“</a:t>
            </a:r>
            <a:r>
              <a:rPr lang="en-US" sz="2000" b="1" i="1" dirty="0">
                <a:solidFill>
                  <a:srgbClr val="5B3974"/>
                </a:solidFill>
              </a:rPr>
              <a:t>Human</a:t>
            </a:r>
            <a:r>
              <a:rPr lang="en-US" sz="2000" b="1" i="1" dirty="0">
                <a:solidFill>
                  <a:srgbClr val="5B3974"/>
                </a:solidFill>
                <a:latin typeface="Arial" pitchFamily="34" charset="0"/>
              </a:rPr>
              <a:t> Rights”</a:t>
            </a:r>
          </a:p>
          <a:p>
            <a:pPr algn="ctr">
              <a:buFontTx/>
              <a:buNone/>
            </a:pPr>
            <a:r>
              <a:rPr lang="en-US" sz="2000" b="1" i="1" dirty="0">
                <a:solidFill>
                  <a:srgbClr val="5B3974"/>
                </a:solidFill>
                <a:latin typeface="Arial" pitchFamily="34" charset="0"/>
              </a:rPr>
              <a:t>and</a:t>
            </a:r>
          </a:p>
          <a:p>
            <a:pPr algn="ctr">
              <a:buFontTx/>
              <a:buNone/>
            </a:pPr>
            <a:r>
              <a:rPr lang="en-US" sz="2000" b="1" i="1" dirty="0">
                <a:solidFill>
                  <a:srgbClr val="5B3974"/>
                </a:solidFill>
                <a:latin typeface="Arial" pitchFamily="34" charset="0"/>
              </a:rPr>
              <a:t>Health-Care assistance is a right too,</a:t>
            </a:r>
          </a:p>
          <a:p>
            <a:pPr algn="ctr">
              <a:buFontTx/>
              <a:buNone/>
            </a:pPr>
            <a:r>
              <a:rPr lang="en-US" sz="2000" b="1" i="1" dirty="0">
                <a:solidFill>
                  <a:srgbClr val="5B3974"/>
                </a:solidFill>
                <a:latin typeface="Arial" pitchFamily="34" charset="0"/>
              </a:rPr>
              <a:t>then</a:t>
            </a:r>
          </a:p>
          <a:p>
            <a:pPr algn="ctr">
              <a:buFontTx/>
              <a:buNone/>
            </a:pPr>
            <a:r>
              <a:rPr lang="en-US" sz="2000" b="1" i="1" dirty="0">
                <a:solidFill>
                  <a:srgbClr val="5B3974"/>
                </a:solidFill>
                <a:latin typeface="Arial" pitchFamily="34" charset="0"/>
              </a:rPr>
              <a:t>The National Health System </a:t>
            </a:r>
          </a:p>
          <a:p>
            <a:pPr algn="ctr">
              <a:buFontTx/>
              <a:buNone/>
            </a:pPr>
            <a:r>
              <a:rPr lang="en-US" sz="2000" b="1" i="1" dirty="0">
                <a:solidFill>
                  <a:srgbClr val="5B3974"/>
                </a:solidFill>
                <a:latin typeface="Arial" pitchFamily="34" charset="0"/>
              </a:rPr>
              <a:t>has an obligation:</a:t>
            </a:r>
          </a:p>
          <a:p>
            <a:pPr algn="ctr">
              <a:buFontTx/>
              <a:buNone/>
            </a:pPr>
            <a:r>
              <a:rPr lang="en-US" sz="2000" b="1" i="1" dirty="0">
                <a:solidFill>
                  <a:srgbClr val="5B3974"/>
                </a:solidFill>
                <a:latin typeface="Arial" pitchFamily="34" charset="0"/>
              </a:rPr>
              <a:t> to recognize and include not only one </a:t>
            </a:r>
          </a:p>
          <a:p>
            <a:pPr algn="ctr">
              <a:buFontTx/>
              <a:buNone/>
            </a:pPr>
            <a:r>
              <a:rPr lang="en-US" sz="2000" b="1" i="1" dirty="0">
                <a:solidFill>
                  <a:srgbClr val="5B3974"/>
                </a:solidFill>
                <a:latin typeface="Arial" pitchFamily="34" charset="0"/>
              </a:rPr>
              <a:t>but a range of options that women must be aware of </a:t>
            </a:r>
          </a:p>
          <a:p>
            <a:pPr algn="ctr">
              <a:buFontTx/>
              <a:buNone/>
            </a:pPr>
            <a:r>
              <a:rPr lang="en-US" sz="2000" b="1" i="1" dirty="0">
                <a:solidFill>
                  <a:srgbClr val="5B3974"/>
                </a:solidFill>
                <a:latin typeface="Arial" pitchFamily="34" charset="0"/>
              </a:rPr>
              <a:t>in order to make an informed </a:t>
            </a:r>
          </a:p>
          <a:p>
            <a:pPr algn="ctr">
              <a:buFontTx/>
              <a:buNone/>
            </a:pPr>
            <a:r>
              <a:rPr lang="en-US" sz="2000" b="1" i="1" dirty="0">
                <a:solidFill>
                  <a:srgbClr val="5B3974"/>
                </a:solidFill>
                <a:latin typeface="Arial" pitchFamily="34" charset="0"/>
              </a:rPr>
              <a:t>and conscious decision</a:t>
            </a:r>
            <a:endParaRPr lang="en-US" sz="2000" b="1" i="1" dirty="0">
              <a:solidFill>
                <a:srgbClr val="5B3974"/>
              </a:solidFill>
              <a:latin typeface="Isidora Sans Alt Bold" pitchFamily="2" charset="77"/>
              <a:cs typeface="Arial" panose="020B0604020202020204" pitchFamily="34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5C467EA8-C737-0B4D-9116-902142AE5DEF}"/>
              </a:ext>
            </a:extLst>
          </p:cNvPr>
          <p:cNvSpPr txBox="1"/>
          <p:nvPr/>
        </p:nvSpPr>
        <p:spPr>
          <a:xfrm rot="16200000">
            <a:off x="8798613" y="3395341"/>
            <a:ext cx="62666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kern="3600" spc="50" dirty="0">
                <a:solidFill>
                  <a:srgbClr val="F9F2EA"/>
                </a:solidFill>
                <a:latin typeface="Isidora Sans SemiBold" pitchFamily="2" charset="77"/>
                <a:cs typeface="Arial" panose="020B0604020202020204" pitchFamily="34" charset="0"/>
              </a:rPr>
              <a:t>FÒS FEMINISTA  |  MEXICO</a:t>
            </a:r>
            <a:endParaRPr lang="en-BR" sz="600" kern="3600" spc="50" dirty="0">
              <a:solidFill>
                <a:srgbClr val="F9F2EA"/>
              </a:solidFill>
              <a:latin typeface="Isidora Sans SemiBold" pitchFamily="2" charset="77"/>
              <a:cs typeface="Arial" panose="020B0604020202020204" pitchFamily="34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A26C395A-D5A6-2146-A626-94BC494BB554}"/>
              </a:ext>
            </a:extLst>
          </p:cNvPr>
          <p:cNvSpPr txBox="1"/>
          <p:nvPr/>
        </p:nvSpPr>
        <p:spPr>
          <a:xfrm>
            <a:off x="1215554" y="168001"/>
            <a:ext cx="4032319" cy="638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s-ES" sz="4200" b="1" dirty="0">
                <a:solidFill>
                  <a:srgbClr val="F06043"/>
                </a:solidFill>
                <a:latin typeface="Isidora Sans Alt Black" pitchFamily="2" charset="77"/>
                <a:cs typeface="Arial Black" panose="020B0604020202020204" pitchFamily="34" charset="0"/>
              </a:rPr>
              <a:t>New </a:t>
            </a:r>
            <a:r>
              <a:rPr lang="es-ES" sz="4200" b="1" dirty="0" err="1">
                <a:solidFill>
                  <a:srgbClr val="F06043"/>
                </a:solidFill>
                <a:latin typeface="Isidora Sans Alt Black" pitchFamily="2" charset="77"/>
                <a:cs typeface="Arial Black" panose="020B0604020202020204" pitchFamily="34" charset="0"/>
              </a:rPr>
              <a:t>approach</a:t>
            </a:r>
            <a:r>
              <a:rPr lang="es-ES" sz="4200" b="1" dirty="0">
                <a:solidFill>
                  <a:srgbClr val="F06043"/>
                </a:solidFill>
                <a:latin typeface="Isidora Sans Alt Black" pitchFamily="2" charset="77"/>
                <a:cs typeface="Arial Black" panose="020B0604020202020204" pitchFamily="34" charset="0"/>
              </a:rPr>
              <a:t>:</a:t>
            </a:r>
            <a:endParaRPr lang="en-BR" sz="4200" b="1" dirty="0">
              <a:solidFill>
                <a:srgbClr val="F06043"/>
              </a:solidFill>
              <a:latin typeface="Isidora Sans Alt Black" pitchFamily="2" charset="77"/>
              <a:cs typeface="Arial Black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660617F-F16F-A844-9C7E-39763831774A}"/>
              </a:ext>
            </a:extLst>
          </p:cNvPr>
          <p:cNvSpPr txBox="1"/>
          <p:nvPr/>
        </p:nvSpPr>
        <p:spPr>
          <a:xfrm>
            <a:off x="12734144" y="26307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2675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AD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A8A216D3-68A9-964E-85F8-B010968CCC1D}"/>
              </a:ext>
            </a:extLst>
          </p:cNvPr>
          <p:cNvSpPr/>
          <p:nvPr/>
        </p:nvSpPr>
        <p:spPr>
          <a:xfrm>
            <a:off x="-464615" y="-1259114"/>
            <a:ext cx="12867237" cy="8578158"/>
          </a:xfrm>
          <a:prstGeom prst="rect">
            <a:avLst/>
          </a:prstGeom>
          <a:solidFill>
            <a:schemeClr val="accent1">
              <a:alpha val="9158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4D680D-F6B1-3043-9089-FFD0F1CED86A}"/>
              </a:ext>
            </a:extLst>
          </p:cNvPr>
          <p:cNvSpPr txBox="1"/>
          <p:nvPr/>
        </p:nvSpPr>
        <p:spPr>
          <a:xfrm>
            <a:off x="1002392" y="236662"/>
            <a:ext cx="4020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3600" b="1" dirty="0">
                <a:solidFill>
                  <a:srgbClr val="F06043"/>
                </a:solidFill>
                <a:latin typeface="Isidora Sans Alt Black" pitchFamily="2" charset="77"/>
                <a:cs typeface="Arial Black" panose="020B0604020202020204" pitchFamily="34" charset="0"/>
              </a:rPr>
              <a:t>LEGISLATION ON</a:t>
            </a:r>
          </a:p>
          <a:p>
            <a:pPr algn="ctr"/>
            <a:r>
              <a:rPr lang="es-UY" sz="3600" b="1" dirty="0">
                <a:solidFill>
                  <a:srgbClr val="F06043"/>
                </a:solidFill>
                <a:latin typeface="Isidora Sans Alt Black" pitchFamily="2" charset="77"/>
                <a:cs typeface="Arial Black" panose="020B0604020202020204" pitchFamily="34" charset="0"/>
              </a:rPr>
              <a:t>ABORTION:</a:t>
            </a:r>
            <a:endParaRPr lang="en-BR" sz="3600" b="1" dirty="0">
              <a:solidFill>
                <a:srgbClr val="F06043"/>
              </a:solidFill>
              <a:latin typeface="Isidora Sans Alt Black" pitchFamily="2" charset="77"/>
              <a:cs typeface="Arial Black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7D0D54B-DC25-464A-A2CB-9F6609485220}"/>
              </a:ext>
            </a:extLst>
          </p:cNvPr>
          <p:cNvSpPr txBox="1"/>
          <p:nvPr/>
        </p:nvSpPr>
        <p:spPr>
          <a:xfrm>
            <a:off x="413359" y="1595021"/>
            <a:ext cx="51983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60AD8F"/>
              </a:buClr>
              <a:buFont typeface="Courier New" panose="02070309020205020404" pitchFamily="49" charset="0"/>
              <a:buChar char="o"/>
            </a:pPr>
            <a:r>
              <a:rPr lang="es-UY" sz="2800" b="1" dirty="0">
                <a:solidFill>
                  <a:srgbClr val="F1C5B0"/>
                </a:solidFill>
              </a:rPr>
              <a:t>Abortion was illegal in our country</a:t>
            </a:r>
          </a:p>
          <a:p>
            <a:pPr marL="457200" indent="-457200" algn="just">
              <a:buClr>
                <a:srgbClr val="60AD8F"/>
              </a:buClr>
              <a:buFont typeface="Courier New" panose="02070309020205020404" pitchFamily="49" charset="0"/>
              <a:buChar char="o"/>
            </a:pPr>
            <a:endParaRPr lang="es-UY" sz="2800" b="1" dirty="0">
              <a:solidFill>
                <a:srgbClr val="F1C5B0"/>
              </a:solidFill>
            </a:endParaRPr>
          </a:p>
          <a:p>
            <a:pPr marL="457200" indent="-457200" algn="just">
              <a:buClr>
                <a:srgbClr val="60AD8F"/>
              </a:buClr>
              <a:buFont typeface="Courier New" panose="02070309020205020404" pitchFamily="49" charset="0"/>
              <a:buChar char="o"/>
            </a:pPr>
            <a:r>
              <a:rPr lang="es-UY" sz="2800" b="1" dirty="0">
                <a:solidFill>
                  <a:srgbClr val="F1C5B0"/>
                </a:solidFill>
              </a:rPr>
              <a:t>Health professionals cannot act during the abortion process</a:t>
            </a:r>
          </a:p>
          <a:p>
            <a:pPr marL="457200" indent="-457200" algn="just">
              <a:buClr>
                <a:srgbClr val="60AD8F"/>
              </a:buClr>
              <a:buFont typeface="Courier New" panose="02070309020205020404" pitchFamily="49" charset="0"/>
              <a:buChar char="o"/>
            </a:pPr>
            <a:endParaRPr lang="es-UY" sz="2800" b="1" dirty="0">
              <a:solidFill>
                <a:srgbClr val="F1C5B0"/>
              </a:solidFill>
            </a:endParaRPr>
          </a:p>
          <a:p>
            <a:pPr marL="457200" indent="-457200" algn="just">
              <a:buClr>
                <a:srgbClr val="60AD8F"/>
              </a:buClr>
              <a:buFont typeface="Courier New" panose="02070309020205020404" pitchFamily="49" charset="0"/>
              <a:buChar char="o"/>
            </a:pPr>
            <a:r>
              <a:rPr lang="es-UY" sz="2800" b="1" dirty="0">
                <a:solidFill>
                  <a:srgbClr val="F1C5B0"/>
                </a:solidFill>
              </a:rPr>
              <a:t>They can act before and after the abortion</a:t>
            </a:r>
          </a:p>
          <a:p>
            <a:pPr marL="457200" indent="-457200" algn="just">
              <a:buClr>
                <a:srgbClr val="60AD8F"/>
              </a:buClr>
              <a:buFont typeface="Courier New" panose="02070309020205020404" pitchFamily="49" charset="0"/>
              <a:buChar char="o"/>
            </a:pPr>
            <a:endParaRPr lang="es-UY" sz="2800" b="1" dirty="0">
              <a:solidFill>
                <a:srgbClr val="F1C5B0"/>
              </a:solidFill>
            </a:endParaRPr>
          </a:p>
          <a:p>
            <a:pPr marL="457200" indent="-457200" algn="just">
              <a:buClr>
                <a:srgbClr val="60AD8F"/>
              </a:buClr>
              <a:buFont typeface="Courier New" panose="02070309020205020404" pitchFamily="49" charset="0"/>
              <a:buChar char="o"/>
            </a:pPr>
            <a:r>
              <a:rPr lang="es-UY" sz="2800" b="1" dirty="0">
                <a:solidFill>
                  <a:srgbClr val="F1C5B0"/>
                </a:solidFill>
              </a:rPr>
              <a:t>Providing information is not a crime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33178B-EAFB-0F49-9C85-CBF502A2409D}"/>
              </a:ext>
            </a:extLst>
          </p:cNvPr>
          <p:cNvSpPr txBox="1"/>
          <p:nvPr/>
        </p:nvSpPr>
        <p:spPr>
          <a:xfrm>
            <a:off x="6939420" y="1916482"/>
            <a:ext cx="48600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60AD8F"/>
              </a:buClr>
              <a:buFont typeface="Arial" panose="020B0604020202020204" pitchFamily="34" charset="0"/>
              <a:buChar char="•"/>
            </a:pPr>
            <a:r>
              <a:rPr lang="es-UY" sz="2800" b="1" dirty="0">
                <a:solidFill>
                  <a:srgbClr val="F9F2EA"/>
                </a:solidFill>
              </a:rPr>
              <a:t>It is the woman’s right to be advised and assisted in the case of unwanted pregnancy</a:t>
            </a:r>
          </a:p>
          <a:p>
            <a:pPr marL="285750" indent="-285750">
              <a:buClr>
                <a:srgbClr val="60AD8F"/>
              </a:buClr>
              <a:buFont typeface="Arial" panose="020B0604020202020204" pitchFamily="34" charset="0"/>
              <a:buChar char="•"/>
            </a:pPr>
            <a:endParaRPr lang="es-UY" sz="2800" b="1" dirty="0">
              <a:solidFill>
                <a:srgbClr val="F9F2EA"/>
              </a:solidFill>
            </a:endParaRPr>
          </a:p>
          <a:p>
            <a:pPr marL="285750" indent="-285750">
              <a:buClr>
                <a:srgbClr val="60AD8F"/>
              </a:buClr>
              <a:buFont typeface="Arial" panose="020B0604020202020204" pitchFamily="34" charset="0"/>
              <a:buChar char="•"/>
            </a:pPr>
            <a:r>
              <a:rPr lang="es-UY" sz="2800" b="1" dirty="0">
                <a:solidFill>
                  <a:srgbClr val="F9F2EA"/>
                </a:solidFill>
              </a:rPr>
              <a:t>Assure the woman that everything that is discussed during the visit is CONFIDENTIAL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DE867D-8671-264F-8F6C-8E97BC284C3A}"/>
              </a:ext>
            </a:extLst>
          </p:cNvPr>
          <p:cNvSpPr txBox="1"/>
          <p:nvPr/>
        </p:nvSpPr>
        <p:spPr>
          <a:xfrm>
            <a:off x="7177414" y="375781"/>
            <a:ext cx="4434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600" b="1" dirty="0">
                <a:solidFill>
                  <a:srgbClr val="60AD8F"/>
                </a:solidFill>
              </a:rPr>
              <a:t>RIGHTS and PRIVACY</a:t>
            </a: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31D7958E-F983-CF4E-925A-FB10D1048BCA}"/>
              </a:ext>
            </a:extLst>
          </p:cNvPr>
          <p:cNvSpPr/>
          <p:nvPr/>
        </p:nvSpPr>
        <p:spPr>
          <a:xfrm>
            <a:off x="6839211" y="236662"/>
            <a:ext cx="5060515" cy="5988774"/>
          </a:xfrm>
          <a:prstGeom prst="roundRect">
            <a:avLst/>
          </a:prstGeom>
          <a:noFill/>
          <a:ln w="60325">
            <a:solidFill>
              <a:srgbClr val="60AD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855078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8349B0-3D79-4D4A-BA51-D11BBA47E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657" y="6208776"/>
            <a:ext cx="1606296" cy="2072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081878-A2A6-1B42-8BC9-2FD01A1D0ED8}"/>
              </a:ext>
            </a:extLst>
          </p:cNvPr>
          <p:cNvSpPr txBox="1"/>
          <p:nvPr/>
        </p:nvSpPr>
        <p:spPr>
          <a:xfrm>
            <a:off x="3817822" y="334022"/>
            <a:ext cx="4429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5B397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The Guidelines</a:t>
            </a:r>
            <a:endParaRPr lang="en-BR" sz="3200" b="1" dirty="0">
              <a:solidFill>
                <a:srgbClr val="5B3974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90A1EE-A309-1243-B70A-D65C0BD4C51D}"/>
              </a:ext>
            </a:extLst>
          </p:cNvPr>
          <p:cNvSpPr txBox="1"/>
          <p:nvPr/>
        </p:nvSpPr>
        <p:spPr>
          <a:xfrm>
            <a:off x="1118230" y="2910434"/>
            <a:ext cx="26995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b="1" dirty="0">
                <a:solidFill>
                  <a:srgbClr val="5B39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Counseling regarding</a:t>
            </a:r>
          </a:p>
          <a:p>
            <a:pPr algn="ctr"/>
            <a:r>
              <a:rPr lang="es-UY" b="1" dirty="0">
                <a:solidFill>
                  <a:srgbClr val="5B39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alternatives to abortion</a:t>
            </a:r>
          </a:p>
          <a:p>
            <a:pPr algn="ctr"/>
            <a:endParaRPr lang="es-UY" b="1" dirty="0">
              <a:solidFill>
                <a:srgbClr val="5B39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UY" b="1" dirty="0">
                <a:solidFill>
                  <a:srgbClr val="5B39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Information about</a:t>
            </a:r>
          </a:p>
          <a:p>
            <a:pPr algn="ctr"/>
            <a:r>
              <a:rPr lang="es-UY" b="1" dirty="0">
                <a:solidFill>
                  <a:srgbClr val="5B39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abortion methods and</a:t>
            </a:r>
          </a:p>
          <a:p>
            <a:pPr algn="ctr"/>
            <a:r>
              <a:rPr lang="es-UY" b="1" dirty="0">
                <a:solidFill>
                  <a:srgbClr val="5B39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 involved:</a:t>
            </a:r>
          </a:p>
          <a:p>
            <a:pPr algn="ctr"/>
            <a:r>
              <a:rPr lang="es-UY" b="1" dirty="0">
                <a:solidFill>
                  <a:srgbClr val="5B39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empowerment</a:t>
            </a:r>
          </a:p>
          <a:p>
            <a:pPr algn="ctr"/>
            <a:r>
              <a:rPr lang="es-UY" b="1" dirty="0">
                <a:solidFill>
                  <a:srgbClr val="5B39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(including Misoprostol)</a:t>
            </a:r>
          </a:p>
          <a:p>
            <a:pPr algn="ctr"/>
            <a:endParaRPr lang="es-UY" b="1" dirty="0">
              <a:solidFill>
                <a:srgbClr val="5B39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UY" b="1" dirty="0">
                <a:solidFill>
                  <a:srgbClr val="5B39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Epidemiological</a:t>
            </a:r>
          </a:p>
          <a:p>
            <a:pPr algn="ctr"/>
            <a:r>
              <a:rPr lang="es-UY" b="1" dirty="0">
                <a:solidFill>
                  <a:srgbClr val="5B39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BR" b="1" dirty="0">
              <a:solidFill>
                <a:srgbClr val="5B39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FCABBB8-6C4D-CB41-A6DF-77A2DAA9B5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1041521"/>
              </p:ext>
            </p:extLst>
          </p:nvPr>
        </p:nvGraphicFramePr>
        <p:xfrm>
          <a:off x="909229" y="517479"/>
          <a:ext cx="10247071" cy="3056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F55F3707-2770-CF40-A17D-8F8F8F7647D4}"/>
              </a:ext>
            </a:extLst>
          </p:cNvPr>
          <p:cNvSpPr/>
          <p:nvPr/>
        </p:nvSpPr>
        <p:spPr>
          <a:xfrm>
            <a:off x="2984766" y="3173087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Y" b="1" dirty="0">
                <a:solidFill>
                  <a:srgbClr val="F06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ILLEGAL</a:t>
            </a:r>
          </a:p>
          <a:p>
            <a:pPr algn="ctr"/>
            <a:endParaRPr lang="es-UY" b="1" dirty="0">
              <a:solidFill>
                <a:srgbClr val="F06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UY" b="1" dirty="0">
                <a:solidFill>
                  <a:srgbClr val="F06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DENIED</a:t>
            </a:r>
            <a:endParaRPr lang="en-BR" b="1" dirty="0">
              <a:solidFill>
                <a:srgbClr val="F06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0917503F-FD86-BC45-8DAE-A40CF671134C}"/>
              </a:ext>
            </a:extLst>
          </p:cNvPr>
          <p:cNvSpPr txBox="1"/>
          <p:nvPr/>
        </p:nvSpPr>
        <p:spPr>
          <a:xfrm>
            <a:off x="7566510" y="2963962"/>
            <a:ext cx="26995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b="1" dirty="0">
                <a:solidFill>
                  <a:srgbClr val="5B39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POST-ABORTION CARE</a:t>
            </a:r>
          </a:p>
          <a:p>
            <a:pPr algn="ctr"/>
            <a:endParaRPr lang="es-UY" b="1" dirty="0">
              <a:solidFill>
                <a:srgbClr val="5B39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UY" b="1" dirty="0">
                <a:solidFill>
                  <a:srgbClr val="5B39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Damage Prevention</a:t>
            </a:r>
          </a:p>
          <a:p>
            <a:pPr algn="ctr"/>
            <a:endParaRPr lang="es-UY" b="1" dirty="0">
              <a:solidFill>
                <a:srgbClr val="5B39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UY" b="1" dirty="0">
                <a:solidFill>
                  <a:srgbClr val="5B39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Comprehensive</a:t>
            </a:r>
          </a:p>
          <a:p>
            <a:pPr algn="ctr"/>
            <a:r>
              <a:rPr lang="es-UY" b="1" dirty="0">
                <a:solidFill>
                  <a:srgbClr val="5B39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rehabilitation</a:t>
            </a:r>
          </a:p>
          <a:p>
            <a:pPr algn="ctr"/>
            <a:endParaRPr lang="es-UY" b="1" dirty="0">
              <a:solidFill>
                <a:srgbClr val="5B39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UY" b="1" dirty="0">
                <a:solidFill>
                  <a:srgbClr val="5B39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Future contraception</a:t>
            </a:r>
          </a:p>
          <a:p>
            <a:pPr algn="ctr"/>
            <a:r>
              <a:rPr lang="es-UY" b="1" dirty="0">
                <a:solidFill>
                  <a:srgbClr val="5B39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(Diminishing abortion rate)</a:t>
            </a:r>
            <a:endParaRPr lang="en-BR" b="1" dirty="0">
              <a:solidFill>
                <a:srgbClr val="5B39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146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8349B0-3D79-4D4A-BA51-D11BBA47E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657" y="6208776"/>
            <a:ext cx="1606296" cy="2072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081878-A2A6-1B42-8BC9-2FD01A1D0ED8}"/>
              </a:ext>
            </a:extLst>
          </p:cNvPr>
          <p:cNvSpPr txBox="1"/>
          <p:nvPr/>
        </p:nvSpPr>
        <p:spPr>
          <a:xfrm>
            <a:off x="3254150" y="237152"/>
            <a:ext cx="4429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5B397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The Guidelines</a:t>
            </a:r>
            <a:endParaRPr lang="en-BR" sz="3200" b="1" dirty="0">
              <a:solidFill>
                <a:srgbClr val="5B3974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90A1EE-A309-1243-B70A-D65C0BD4C51D}"/>
              </a:ext>
            </a:extLst>
          </p:cNvPr>
          <p:cNvSpPr txBox="1"/>
          <p:nvPr/>
        </p:nvSpPr>
        <p:spPr>
          <a:xfrm>
            <a:off x="1233081" y="3455810"/>
            <a:ext cx="2699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b="1" dirty="0">
                <a:solidFill>
                  <a:srgbClr val="5B3974"/>
                </a:solidFill>
                <a:cs typeface="Arial" panose="020B0604020202020204" pitchFamily="34" charset="0"/>
              </a:rPr>
              <a:t>Consultation with Ob-gyn/Midwife +</a:t>
            </a:r>
          </a:p>
          <a:p>
            <a:pPr algn="ctr"/>
            <a:r>
              <a:rPr lang="es-UY" sz="2400" b="1" dirty="0">
                <a:solidFill>
                  <a:srgbClr val="5B3974"/>
                </a:solidFill>
                <a:cs typeface="Arial" panose="020B0604020202020204" pitchFamily="34" charset="0"/>
              </a:rPr>
              <a:t>psychologist</a:t>
            </a:r>
            <a:endParaRPr lang="en-BR" sz="2400" b="1" dirty="0">
              <a:solidFill>
                <a:srgbClr val="5B3974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FCABBB8-6C4D-CB41-A6DF-77A2DAA9B5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637739"/>
              </p:ext>
            </p:extLst>
          </p:nvPr>
        </p:nvGraphicFramePr>
        <p:xfrm>
          <a:off x="909230" y="821927"/>
          <a:ext cx="3975921" cy="3056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8EFBF7F1-CFA9-F14B-BAA2-0BFE3C485DC0}"/>
              </a:ext>
            </a:extLst>
          </p:cNvPr>
          <p:cNvSpPr txBox="1"/>
          <p:nvPr/>
        </p:nvSpPr>
        <p:spPr>
          <a:xfrm>
            <a:off x="5110619" y="1424484"/>
            <a:ext cx="653233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06043"/>
              </a:buClr>
              <a:buFont typeface="Arial" panose="020B0604020202020204" pitchFamily="34" charset="0"/>
              <a:buChar char="•"/>
            </a:pPr>
            <a:r>
              <a:rPr lang="es-UY" sz="2400" b="1" dirty="0">
                <a:solidFill>
                  <a:srgbClr val="5B3974"/>
                </a:solidFill>
              </a:rPr>
              <a:t>Build a good relationship</a:t>
            </a:r>
          </a:p>
          <a:p>
            <a:pPr marL="342900" indent="-342900">
              <a:buClr>
                <a:srgbClr val="F06043"/>
              </a:buClr>
              <a:buFont typeface="Arial" panose="020B0604020202020204" pitchFamily="34" charset="0"/>
              <a:buChar char="•"/>
            </a:pPr>
            <a:r>
              <a:rPr lang="es-UY" sz="2400" b="1" dirty="0">
                <a:solidFill>
                  <a:srgbClr val="5B3974"/>
                </a:solidFill>
              </a:rPr>
              <a:t>Legislation on abortion. Rights and Privacy</a:t>
            </a:r>
          </a:p>
          <a:p>
            <a:pPr marL="342900" indent="-342900">
              <a:buClr>
                <a:srgbClr val="F06043"/>
              </a:buClr>
              <a:buFont typeface="Arial" panose="020B0604020202020204" pitchFamily="34" charset="0"/>
              <a:buChar char="•"/>
            </a:pPr>
            <a:r>
              <a:rPr lang="es-UY" sz="2400" b="1" dirty="0">
                <a:solidFill>
                  <a:srgbClr val="5B3974"/>
                </a:solidFill>
              </a:rPr>
              <a:t>Pregnancy: confirm, viability and gestational age</a:t>
            </a:r>
          </a:p>
          <a:p>
            <a:pPr marL="342900" indent="-342900">
              <a:buClr>
                <a:srgbClr val="F06043"/>
              </a:buClr>
              <a:buFont typeface="Arial" panose="020B0604020202020204" pitchFamily="34" charset="0"/>
              <a:buChar char="•"/>
            </a:pPr>
            <a:r>
              <a:rPr lang="es-UY" sz="2400" b="1" dirty="0">
                <a:solidFill>
                  <a:srgbClr val="5B3974"/>
                </a:solidFill>
              </a:rPr>
              <a:t>Explore the reasons</a:t>
            </a:r>
          </a:p>
          <a:p>
            <a:pPr marL="342900" indent="-342900">
              <a:buClr>
                <a:srgbClr val="F06043"/>
              </a:buClr>
              <a:buFont typeface="Arial" panose="020B0604020202020204" pitchFamily="34" charset="0"/>
              <a:buChar char="•"/>
            </a:pPr>
            <a:r>
              <a:rPr lang="es-UY" sz="2400" b="1" dirty="0">
                <a:solidFill>
                  <a:srgbClr val="5B3974"/>
                </a:solidFill>
              </a:rPr>
              <a:t>Request group and Rh</a:t>
            </a:r>
          </a:p>
          <a:p>
            <a:pPr marL="342900" indent="-342900">
              <a:buClr>
                <a:srgbClr val="F06043"/>
              </a:buClr>
              <a:buFont typeface="Arial" panose="020B0604020202020204" pitchFamily="34" charset="0"/>
              <a:buChar char="•"/>
            </a:pPr>
            <a:r>
              <a:rPr lang="es-UY" sz="2400" b="1" dirty="0">
                <a:solidFill>
                  <a:srgbClr val="5B3974"/>
                </a:solidFill>
              </a:rPr>
              <a:t>Alternatives to abortion</a:t>
            </a:r>
          </a:p>
          <a:p>
            <a:pPr marL="342900" indent="-342900">
              <a:buClr>
                <a:srgbClr val="F06043"/>
              </a:buClr>
              <a:buFont typeface="Arial" panose="020B0604020202020204" pitchFamily="34" charset="0"/>
              <a:buChar char="•"/>
            </a:pPr>
            <a:r>
              <a:rPr lang="es-UY" sz="2400" b="1" dirty="0">
                <a:solidFill>
                  <a:srgbClr val="5B3974"/>
                </a:solidFill>
              </a:rPr>
              <a:t>Advise on methods of high and low risk for pregnancy termination</a:t>
            </a:r>
          </a:p>
          <a:p>
            <a:pPr marL="342900" indent="-342900">
              <a:buClr>
                <a:srgbClr val="F06043"/>
              </a:buClr>
              <a:buFont typeface="Arial" panose="020B0604020202020204" pitchFamily="34" charset="0"/>
              <a:buChar char="•"/>
            </a:pPr>
            <a:r>
              <a:rPr lang="es-UY" sz="2400" b="1" dirty="0">
                <a:solidFill>
                  <a:srgbClr val="5B3974"/>
                </a:solidFill>
              </a:rPr>
              <a:t>Time for reflection</a:t>
            </a: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92479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E3973"/>
      </a:accent1>
      <a:accent2>
        <a:srgbClr val="F05F42"/>
      </a:accent2>
      <a:accent3>
        <a:srgbClr val="5FACA4"/>
      </a:accent3>
      <a:accent4>
        <a:srgbClr val="FFC000"/>
      </a:accent4>
      <a:accent5>
        <a:srgbClr val="F8F1D4"/>
      </a:accent5>
      <a:accent6>
        <a:srgbClr val="E8CC46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1330</Words>
  <Application>Microsoft Office PowerPoint</Application>
  <PresentationFormat>Widescreen</PresentationFormat>
  <Paragraphs>292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Courier New</vt:lpstr>
      <vt:lpstr>Isidora Sans Alt Black</vt:lpstr>
      <vt:lpstr>Isidora Sans Alt Bold</vt:lpstr>
      <vt:lpstr>Isidora Sans Bold</vt:lpstr>
      <vt:lpstr>Isidora Sans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Josephine Mugishagwe</dc:creator>
  <cp:lastModifiedBy>Josephine Mugishagwe</cp:lastModifiedBy>
  <cp:revision>2</cp:revision>
  <dcterms:modified xsi:type="dcterms:W3CDTF">2024-02-05T16:59:55Z</dcterms:modified>
</cp:coreProperties>
</file>