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3"/>
  </p:notesMasterIdLst>
  <p:sldIdLst>
    <p:sldId id="265" r:id="rId2"/>
    <p:sldId id="269" r:id="rId3"/>
    <p:sldId id="284" r:id="rId4"/>
    <p:sldId id="270" r:id="rId5"/>
    <p:sldId id="260" r:id="rId6"/>
    <p:sldId id="274" r:id="rId7"/>
    <p:sldId id="267" r:id="rId8"/>
    <p:sldId id="259" r:id="rId9"/>
    <p:sldId id="275" r:id="rId10"/>
    <p:sldId id="276" r:id="rId11"/>
    <p:sldId id="257" r:id="rId12"/>
    <p:sldId id="271" r:id="rId13"/>
    <p:sldId id="281" r:id="rId14"/>
    <p:sldId id="280" r:id="rId15"/>
    <p:sldId id="277" r:id="rId16"/>
    <p:sldId id="264" r:id="rId17"/>
    <p:sldId id="282" r:id="rId18"/>
    <p:sldId id="283" r:id="rId19"/>
    <p:sldId id="285" r:id="rId20"/>
    <p:sldId id="279" r:id="rId21"/>
    <p:sldId id="26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43" d="100"/>
          <a:sy n="43" d="100"/>
        </p:scale>
        <p:origin x="29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a Kestler" userId="eef2df1f47259230" providerId="LiveId" clId="{7CFFF545-3E0E-4850-AA31-4F6EEC27427D}"/>
    <pc:docChg chg="modSld">
      <pc:chgData name="Maia Kestler" userId="eef2df1f47259230" providerId="LiveId" clId="{7CFFF545-3E0E-4850-AA31-4F6EEC27427D}" dt="2024-02-12T19:30:52.992" v="60" actId="2"/>
      <pc:docMkLst>
        <pc:docMk/>
      </pc:docMkLst>
      <pc:sldChg chg="modSp mod">
        <pc:chgData name="Maia Kestler" userId="eef2df1f47259230" providerId="LiveId" clId="{7CFFF545-3E0E-4850-AA31-4F6EEC27427D}" dt="2024-02-12T19:26:11.560" v="46" actId="1038"/>
        <pc:sldMkLst>
          <pc:docMk/>
          <pc:sldMk cId="3363981446" sldId="257"/>
        </pc:sldMkLst>
        <pc:spChg chg="mod">
          <ac:chgData name="Maia Kestler" userId="eef2df1f47259230" providerId="LiveId" clId="{7CFFF545-3E0E-4850-AA31-4F6EEC27427D}" dt="2024-02-12T19:26:11.560" v="46" actId="1038"/>
          <ac:spMkLst>
            <pc:docMk/>
            <pc:sldMk cId="3363981446" sldId="257"/>
            <ac:spMk id="29" creationId="{46D365B2-DF20-7E47-9A3F-279A63FCFB53}"/>
          </ac:spMkLst>
        </pc:spChg>
        <pc:spChg chg="mod">
          <ac:chgData name="Maia Kestler" userId="eef2df1f47259230" providerId="LiveId" clId="{7CFFF545-3E0E-4850-AA31-4F6EEC27427D}" dt="2024-02-12T19:25:19.215" v="42" actId="14100"/>
          <ac:spMkLst>
            <pc:docMk/>
            <pc:sldMk cId="3363981446" sldId="257"/>
            <ac:spMk id="43" creationId="{492C186A-E61B-5F4D-AE6D-66D667E9FEC4}"/>
          </ac:spMkLst>
        </pc:spChg>
      </pc:sldChg>
      <pc:sldChg chg="modSp mod">
        <pc:chgData name="Maia Kestler" userId="eef2df1f47259230" providerId="LiveId" clId="{7CFFF545-3E0E-4850-AA31-4F6EEC27427D}" dt="2024-02-12T19:23:45.621" v="36" actId="14100"/>
        <pc:sldMkLst>
          <pc:docMk/>
          <pc:sldMk cId="2128146917" sldId="259"/>
        </pc:sldMkLst>
        <pc:spChg chg="mod">
          <ac:chgData name="Maia Kestler" userId="eef2df1f47259230" providerId="LiveId" clId="{7CFFF545-3E0E-4850-AA31-4F6EEC27427D}" dt="2024-02-12T19:23:45.621" v="36" actId="14100"/>
          <ac:spMkLst>
            <pc:docMk/>
            <pc:sldMk cId="2128146917" sldId="259"/>
            <ac:spMk id="17" creationId="{0917503F-FD86-BC45-8DAE-A40CF671134C}"/>
          </ac:spMkLst>
        </pc:spChg>
        <pc:spChg chg="mod">
          <ac:chgData name="Maia Kestler" userId="eef2df1f47259230" providerId="LiveId" clId="{7CFFF545-3E0E-4850-AA31-4F6EEC27427D}" dt="2024-02-12T19:23:39.214" v="35" actId="14100"/>
          <ac:spMkLst>
            <pc:docMk/>
            <pc:sldMk cId="2128146917" sldId="259"/>
            <ac:spMk id="20" creationId="{2B90A1EE-A309-1243-B70A-D65C0BD4C51D}"/>
          </ac:spMkLst>
        </pc:spChg>
        <pc:graphicFrameChg chg="mod">
          <ac:chgData name="Maia Kestler" userId="eef2df1f47259230" providerId="LiveId" clId="{7CFFF545-3E0E-4850-AA31-4F6EEC27427D}" dt="2024-02-12T19:23:34.806" v="34" actId="20577"/>
          <ac:graphicFrameMkLst>
            <pc:docMk/>
            <pc:sldMk cId="2128146917" sldId="259"/>
            <ac:graphicFrameMk id="5" creationId="{8FCABBB8-6C4D-CB41-A6DF-77A2DAA9B5B6}"/>
          </ac:graphicFrameMkLst>
        </pc:graphicFrameChg>
      </pc:sldChg>
      <pc:sldChg chg="modSp mod">
        <pc:chgData name="Maia Kestler" userId="eef2df1f47259230" providerId="LiveId" clId="{7CFFF545-3E0E-4850-AA31-4F6EEC27427D}" dt="2024-02-12T19:21:31.022" v="23" actId="14100"/>
        <pc:sldMkLst>
          <pc:docMk/>
          <pc:sldMk cId="3999985852" sldId="260"/>
        </pc:sldMkLst>
        <pc:spChg chg="mod">
          <ac:chgData name="Maia Kestler" userId="eef2df1f47259230" providerId="LiveId" clId="{7CFFF545-3E0E-4850-AA31-4F6EEC27427D}" dt="2024-02-12T19:21:31.022" v="23" actId="14100"/>
          <ac:spMkLst>
            <pc:docMk/>
            <pc:sldMk cId="3999985852" sldId="260"/>
            <ac:spMk id="3" creationId="{3DFAF5B9-9918-B34A-A5D3-9114880D88BF}"/>
          </ac:spMkLst>
        </pc:spChg>
        <pc:spChg chg="mod">
          <ac:chgData name="Maia Kestler" userId="eef2df1f47259230" providerId="LiveId" clId="{7CFFF545-3E0E-4850-AA31-4F6EEC27427D}" dt="2024-02-12T19:21:22.680" v="22" actId="14100"/>
          <ac:spMkLst>
            <pc:docMk/>
            <pc:sldMk cId="3999985852" sldId="260"/>
            <ac:spMk id="24" creationId="{347FA966-6491-DB43-B667-7E05719E30E2}"/>
          </ac:spMkLst>
        </pc:spChg>
      </pc:sldChg>
      <pc:sldChg chg="modSp mod">
        <pc:chgData name="Maia Kestler" userId="eef2df1f47259230" providerId="LiveId" clId="{7CFFF545-3E0E-4850-AA31-4F6EEC27427D}" dt="2024-02-12T19:30:52.992" v="60" actId="2"/>
        <pc:sldMkLst>
          <pc:docMk/>
          <pc:sldMk cId="3184867616" sldId="264"/>
        </pc:sldMkLst>
        <pc:spChg chg="mod">
          <ac:chgData name="Maia Kestler" userId="eef2df1f47259230" providerId="LiveId" clId="{7CFFF545-3E0E-4850-AA31-4F6EEC27427D}" dt="2024-02-12T19:30:52.992" v="60" actId="2"/>
          <ac:spMkLst>
            <pc:docMk/>
            <pc:sldMk cId="3184867616" sldId="264"/>
            <ac:spMk id="9" creationId="{8C4D680D-F6B1-3043-9089-FFD0F1CED86A}"/>
          </ac:spMkLst>
        </pc:spChg>
      </pc:sldChg>
      <pc:sldChg chg="modSp mod">
        <pc:chgData name="Maia Kestler" userId="eef2df1f47259230" providerId="LiveId" clId="{7CFFF545-3E0E-4850-AA31-4F6EEC27427D}" dt="2024-02-12T19:18:55.173" v="0" actId="14100"/>
        <pc:sldMkLst>
          <pc:docMk/>
          <pc:sldMk cId="4104588542" sldId="265"/>
        </pc:sldMkLst>
        <pc:spChg chg="mod">
          <ac:chgData name="Maia Kestler" userId="eef2df1f47259230" providerId="LiveId" clId="{7CFFF545-3E0E-4850-AA31-4F6EEC27427D}" dt="2024-02-12T19:18:55.173" v="0" actId="14100"/>
          <ac:spMkLst>
            <pc:docMk/>
            <pc:sldMk cId="4104588542" sldId="265"/>
            <ac:spMk id="25" creationId="{388BF0AC-B830-7A4A-AE8C-B52AA2815981}"/>
          </ac:spMkLst>
        </pc:spChg>
      </pc:sldChg>
      <pc:sldChg chg="modSp mod">
        <pc:chgData name="Maia Kestler" userId="eef2df1f47259230" providerId="LiveId" clId="{7CFFF545-3E0E-4850-AA31-4F6EEC27427D}" dt="2024-02-12T19:23:04.281" v="28" actId="14100"/>
        <pc:sldMkLst>
          <pc:docMk/>
          <pc:sldMk cId="2855078697" sldId="267"/>
        </pc:sldMkLst>
        <pc:spChg chg="mod">
          <ac:chgData name="Maia Kestler" userId="eef2df1f47259230" providerId="LiveId" clId="{7CFFF545-3E0E-4850-AA31-4F6EEC27427D}" dt="2024-02-12T19:23:04.281" v="28" actId="14100"/>
          <ac:spMkLst>
            <pc:docMk/>
            <pc:sldMk cId="2855078697" sldId="267"/>
            <ac:spMk id="5" creationId="{88DE867D-8671-264F-8F6C-8E97BC284C3A}"/>
          </ac:spMkLst>
        </pc:spChg>
        <pc:spChg chg="mod">
          <ac:chgData name="Maia Kestler" userId="eef2df1f47259230" providerId="LiveId" clId="{7CFFF545-3E0E-4850-AA31-4F6EEC27427D}" dt="2024-02-12T19:22:59.367" v="27" actId="1076"/>
          <ac:spMkLst>
            <pc:docMk/>
            <pc:sldMk cId="2855078697" sldId="267"/>
            <ac:spMk id="9" creationId="{8C4D680D-F6B1-3043-9089-FFD0F1CED86A}"/>
          </ac:spMkLst>
        </pc:spChg>
      </pc:sldChg>
      <pc:sldChg chg="modSp mod">
        <pc:chgData name="Maia Kestler" userId="eef2df1f47259230" providerId="LiveId" clId="{7CFFF545-3E0E-4850-AA31-4F6EEC27427D}" dt="2024-02-12T19:19:21.899" v="6" actId="20577"/>
        <pc:sldMkLst>
          <pc:docMk/>
          <pc:sldMk cId="3457452192" sldId="269"/>
        </pc:sldMkLst>
        <pc:spChg chg="mod">
          <ac:chgData name="Maia Kestler" userId="eef2df1f47259230" providerId="LiveId" clId="{7CFFF545-3E0E-4850-AA31-4F6EEC27427D}" dt="2024-02-12T19:19:21.899" v="6" actId="20577"/>
          <ac:spMkLst>
            <pc:docMk/>
            <pc:sldMk cId="3457452192" sldId="269"/>
            <ac:spMk id="12" creationId="{E7529218-1668-3646-BFB8-69C6E2F1CDC2}"/>
          </ac:spMkLst>
        </pc:spChg>
      </pc:sldChg>
      <pc:sldChg chg="modSp mod">
        <pc:chgData name="Maia Kestler" userId="eef2df1f47259230" providerId="LiveId" clId="{7CFFF545-3E0E-4850-AA31-4F6EEC27427D}" dt="2024-02-12T19:20:56.654" v="19" actId="6549"/>
        <pc:sldMkLst>
          <pc:docMk/>
          <pc:sldMk cId="1875893451" sldId="270"/>
        </pc:sldMkLst>
        <pc:spChg chg="mod">
          <ac:chgData name="Maia Kestler" userId="eef2df1f47259230" providerId="LiveId" clId="{7CFFF545-3E0E-4850-AA31-4F6EEC27427D}" dt="2024-02-12T19:20:56.654" v="19" actId="6549"/>
          <ac:spMkLst>
            <pc:docMk/>
            <pc:sldMk cId="1875893451" sldId="270"/>
            <ac:spMk id="23" creationId="{59563C9C-373A-F542-BF62-194AE4A5991E}"/>
          </ac:spMkLst>
        </pc:spChg>
      </pc:sldChg>
      <pc:sldChg chg="modSp mod">
        <pc:chgData name="Maia Kestler" userId="eef2df1f47259230" providerId="LiveId" clId="{7CFFF545-3E0E-4850-AA31-4F6EEC27427D}" dt="2024-02-12T19:27:15.811" v="48" actId="1076"/>
        <pc:sldMkLst>
          <pc:docMk/>
          <pc:sldMk cId="1365342934" sldId="271"/>
        </pc:sldMkLst>
        <pc:spChg chg="mod">
          <ac:chgData name="Maia Kestler" userId="eef2df1f47259230" providerId="LiveId" clId="{7CFFF545-3E0E-4850-AA31-4F6EEC27427D}" dt="2024-02-12T19:27:15.811" v="48" actId="1076"/>
          <ac:spMkLst>
            <pc:docMk/>
            <pc:sldMk cId="1365342934" sldId="271"/>
            <ac:spMk id="16" creationId="{16C075B1-90B5-634D-A393-FC11D9496085}"/>
          </ac:spMkLst>
        </pc:spChg>
      </pc:sldChg>
      <pc:sldChg chg="modSp mod">
        <pc:chgData name="Maia Kestler" userId="eef2df1f47259230" providerId="LiveId" clId="{7CFFF545-3E0E-4850-AA31-4F6EEC27427D}" dt="2024-02-12T19:22:28.782" v="25" actId="1076"/>
        <pc:sldMkLst>
          <pc:docMk/>
          <pc:sldMk cId="3332675593" sldId="274"/>
        </pc:sldMkLst>
        <pc:spChg chg="mod">
          <ac:chgData name="Maia Kestler" userId="eef2df1f47259230" providerId="LiveId" clId="{7CFFF545-3E0E-4850-AA31-4F6EEC27427D}" dt="2024-02-12T19:22:28.782" v="25" actId="1076"/>
          <ac:spMkLst>
            <pc:docMk/>
            <pc:sldMk cId="3332675593" sldId="274"/>
            <ac:spMk id="23" creationId="{59563C9C-373A-F542-BF62-194AE4A5991E}"/>
          </ac:spMkLst>
        </pc:spChg>
      </pc:sldChg>
      <pc:sldChg chg="modSp mod">
        <pc:chgData name="Maia Kestler" userId="eef2df1f47259230" providerId="LiveId" clId="{7CFFF545-3E0E-4850-AA31-4F6EEC27427D}" dt="2024-02-12T19:24:57.098" v="41" actId="1076"/>
        <pc:sldMkLst>
          <pc:docMk/>
          <pc:sldMk cId="1924793138" sldId="275"/>
        </pc:sldMkLst>
        <pc:spChg chg="mod">
          <ac:chgData name="Maia Kestler" userId="eef2df1f47259230" providerId="LiveId" clId="{7CFFF545-3E0E-4850-AA31-4F6EEC27427D}" dt="2024-02-12T19:24:57.098" v="41" actId="1076"/>
          <ac:spMkLst>
            <pc:docMk/>
            <pc:sldMk cId="1924793138" sldId="275"/>
            <ac:spMk id="20" creationId="{2B90A1EE-A309-1243-B70A-D65C0BD4C51D}"/>
          </ac:spMkLst>
        </pc:spChg>
      </pc:sldChg>
      <pc:sldChg chg="modSp mod">
        <pc:chgData name="Maia Kestler" userId="eef2df1f47259230" providerId="LiveId" clId="{7CFFF545-3E0E-4850-AA31-4F6EEC27427D}" dt="2024-02-12T19:30:37.124" v="59" actId="1076"/>
        <pc:sldMkLst>
          <pc:docMk/>
          <pc:sldMk cId="2871129114" sldId="279"/>
        </pc:sldMkLst>
        <pc:spChg chg="mod">
          <ac:chgData name="Maia Kestler" userId="eef2df1f47259230" providerId="LiveId" clId="{7CFFF545-3E0E-4850-AA31-4F6EEC27427D}" dt="2024-02-12T19:30:34.903" v="58" actId="14100"/>
          <ac:spMkLst>
            <pc:docMk/>
            <pc:sldMk cId="2871129114" sldId="279"/>
            <ac:spMk id="11" creationId="{A26C395A-D5A6-2146-A626-94BC494BB554}"/>
          </ac:spMkLst>
        </pc:spChg>
        <pc:spChg chg="mod">
          <ac:chgData name="Maia Kestler" userId="eef2df1f47259230" providerId="LiveId" clId="{7CFFF545-3E0E-4850-AA31-4F6EEC27427D}" dt="2024-02-12T19:30:37.124" v="59" actId="1076"/>
          <ac:spMkLst>
            <pc:docMk/>
            <pc:sldMk cId="2871129114" sldId="279"/>
            <ac:spMk id="12" creationId="{E7529218-1668-3646-BFB8-69C6E2F1CDC2}"/>
          </ac:spMkLst>
        </pc:spChg>
      </pc:sldChg>
      <pc:sldChg chg="modSp mod">
        <pc:chgData name="Maia Kestler" userId="eef2df1f47259230" providerId="LiveId" clId="{7CFFF545-3E0E-4850-AA31-4F6EEC27427D}" dt="2024-02-12T19:27:42.444" v="50" actId="20577"/>
        <pc:sldMkLst>
          <pc:docMk/>
          <pc:sldMk cId="3757585858" sldId="280"/>
        </pc:sldMkLst>
        <pc:spChg chg="mod">
          <ac:chgData name="Maia Kestler" userId="eef2df1f47259230" providerId="LiveId" clId="{7CFFF545-3E0E-4850-AA31-4F6EEC27427D}" dt="2024-02-12T19:27:42.444" v="50" actId="20577"/>
          <ac:spMkLst>
            <pc:docMk/>
            <pc:sldMk cId="3757585858" sldId="280"/>
            <ac:spMk id="4" creationId="{B1490568-5C39-3F4C-B2AD-B387B60915A9}"/>
          </ac:spMkLst>
        </pc:spChg>
      </pc:sldChg>
      <pc:sldChg chg="modSp mod">
        <pc:chgData name="Maia Kestler" userId="eef2df1f47259230" providerId="LiveId" clId="{7CFFF545-3E0E-4850-AA31-4F6EEC27427D}" dt="2024-02-12T19:27:34.973" v="49" actId="14100"/>
        <pc:sldMkLst>
          <pc:docMk/>
          <pc:sldMk cId="2906839141" sldId="281"/>
        </pc:sldMkLst>
        <pc:spChg chg="mod">
          <ac:chgData name="Maia Kestler" userId="eef2df1f47259230" providerId="LiveId" clId="{7CFFF545-3E0E-4850-AA31-4F6EEC27427D}" dt="2024-02-12T19:27:34.973" v="49" actId="14100"/>
          <ac:spMkLst>
            <pc:docMk/>
            <pc:sldMk cId="2906839141" sldId="281"/>
            <ac:spMk id="25" creationId="{388BF0AC-B830-7A4A-AE8C-B52AA2815981}"/>
          </ac:spMkLst>
        </pc:spChg>
      </pc:sldChg>
      <pc:sldChg chg="modSp mod">
        <pc:chgData name="Maia Kestler" userId="eef2df1f47259230" providerId="LiveId" clId="{7CFFF545-3E0E-4850-AA31-4F6EEC27427D}" dt="2024-02-12T19:28:41.976" v="55" actId="20577"/>
        <pc:sldMkLst>
          <pc:docMk/>
          <pc:sldMk cId="707513005" sldId="282"/>
        </pc:sldMkLst>
        <pc:spChg chg="mod">
          <ac:chgData name="Maia Kestler" userId="eef2df1f47259230" providerId="LiveId" clId="{7CFFF545-3E0E-4850-AA31-4F6EEC27427D}" dt="2024-02-12T19:28:41.976" v="55" actId="20577"/>
          <ac:spMkLst>
            <pc:docMk/>
            <pc:sldMk cId="707513005" sldId="282"/>
            <ac:spMk id="9" creationId="{8C4D680D-F6B1-3043-9089-FFD0F1CED86A}"/>
          </ac:spMkLst>
        </pc:spChg>
      </pc:sldChg>
      <pc:sldChg chg="modSp mod">
        <pc:chgData name="Maia Kestler" userId="eef2df1f47259230" providerId="LiveId" clId="{7CFFF545-3E0E-4850-AA31-4F6EEC27427D}" dt="2024-02-12T19:19:39.301" v="8" actId="947"/>
        <pc:sldMkLst>
          <pc:docMk/>
          <pc:sldMk cId="823325969" sldId="284"/>
        </pc:sldMkLst>
        <pc:spChg chg="mod">
          <ac:chgData name="Maia Kestler" userId="eef2df1f47259230" providerId="LiveId" clId="{7CFFF545-3E0E-4850-AA31-4F6EEC27427D}" dt="2024-02-12T19:19:39.301" v="8" actId="947"/>
          <ac:spMkLst>
            <pc:docMk/>
            <pc:sldMk cId="823325969" sldId="284"/>
            <ac:spMk id="12" creationId="{FC65CCD1-83CF-76E7-7E3C-0BB81191342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D8388-FD22-E840-9518-7ECB2952440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865FD128-5634-1643-B947-04885743684A}">
      <dgm:prSet phldrT="[Texto]"/>
      <dgm:spPr>
        <a:solidFill>
          <a:srgbClr val="60AD8F"/>
        </a:solidFill>
        <a:ln w="38100">
          <a:solidFill>
            <a:schemeClr val="bg1"/>
          </a:solidFill>
        </a:ln>
      </dgm:spPr>
      <dgm:t>
        <a:bodyPr/>
        <a:lstStyle/>
        <a:p>
          <a:pPr algn="ctr" rtl="0"/>
          <a:r>
            <a:rPr lang="x-es-XL" b="1" i="0" u="none" baseline="0">
              <a:solidFill>
                <a:srgbClr val="5B3974"/>
              </a:solidFill>
            </a:rPr>
            <a:t>Antes</a:t>
          </a:r>
        </a:p>
      </dgm:t>
    </dgm:pt>
    <dgm:pt modelId="{481B749B-65A4-BD4A-8A10-51C16553F7E1}" type="parTrans" cxnId="{AB429DCC-D243-174B-99F8-C43BE7B332F6}">
      <dgm:prSet/>
      <dgm:spPr/>
      <dgm:t>
        <a:bodyPr/>
        <a:lstStyle/>
        <a:p>
          <a:endParaRPr lang="x-es-XL"/>
        </a:p>
      </dgm:t>
    </dgm:pt>
    <dgm:pt modelId="{56EE5258-D98E-BA44-85A7-6AA7FA28CDAF}" type="sibTrans" cxnId="{AB429DCC-D243-174B-99F8-C43BE7B332F6}">
      <dgm:prSet/>
      <dgm:spPr/>
      <dgm:t>
        <a:bodyPr/>
        <a:lstStyle/>
        <a:p>
          <a:endParaRPr lang="x-es-XL"/>
        </a:p>
      </dgm:t>
    </dgm:pt>
    <dgm:pt modelId="{72147E8A-19E1-8544-9742-62E668952C9E}">
      <dgm:prSet phldrT="[Texto]"/>
      <dgm:spPr>
        <a:ln w="38100">
          <a:solidFill>
            <a:schemeClr val="bg1"/>
          </a:solidFill>
        </a:ln>
      </dgm:spPr>
      <dgm:t>
        <a:bodyPr/>
        <a:lstStyle/>
        <a:p>
          <a:pPr algn="ctr" rtl="0"/>
          <a:r>
            <a:rPr lang="es-AR" b="1" i="0" u="none" baseline="0" dirty="0">
              <a:solidFill>
                <a:srgbClr val="F06043"/>
              </a:solidFill>
            </a:rPr>
            <a:t>A</a:t>
          </a:r>
          <a:r>
            <a:rPr lang="x-es-XL" b="1" i="0" u="none" baseline="0" dirty="0">
              <a:solidFill>
                <a:srgbClr val="F06043"/>
              </a:solidFill>
            </a:rPr>
            <a:t>borto</a:t>
          </a:r>
        </a:p>
      </dgm:t>
    </dgm:pt>
    <dgm:pt modelId="{98E7BB95-4CB5-AB44-B867-297F84DF24DC}" type="parTrans" cxnId="{2BF83EA5-37F1-5940-904D-1AFB9C0AC6F3}">
      <dgm:prSet/>
      <dgm:spPr/>
      <dgm:t>
        <a:bodyPr/>
        <a:lstStyle/>
        <a:p>
          <a:endParaRPr lang="x-es-XL"/>
        </a:p>
      </dgm:t>
    </dgm:pt>
    <dgm:pt modelId="{88D17EE8-A316-854C-98C1-F83CFED49F9C}" type="sibTrans" cxnId="{2BF83EA5-37F1-5940-904D-1AFB9C0AC6F3}">
      <dgm:prSet/>
      <dgm:spPr/>
      <dgm:t>
        <a:bodyPr/>
        <a:lstStyle/>
        <a:p>
          <a:endParaRPr lang="x-es-XL"/>
        </a:p>
      </dgm:t>
    </dgm:pt>
    <dgm:pt modelId="{65C80E9B-2F34-A649-BD14-3F782093513F}">
      <dgm:prSet phldrT="[Texto]"/>
      <dgm:spPr>
        <a:solidFill>
          <a:srgbClr val="F1C5B0"/>
        </a:solidFill>
        <a:ln w="38100">
          <a:solidFill>
            <a:schemeClr val="bg1"/>
          </a:solidFill>
        </a:ln>
      </dgm:spPr>
      <dgm:t>
        <a:bodyPr/>
        <a:lstStyle/>
        <a:p>
          <a:pPr algn="ctr" rtl="0"/>
          <a:r>
            <a:rPr lang="x-es-XL" b="1" i="0" u="none" baseline="0">
              <a:solidFill>
                <a:srgbClr val="5B3974"/>
              </a:solidFill>
            </a:rPr>
            <a:t>Después</a:t>
          </a:r>
        </a:p>
      </dgm:t>
    </dgm:pt>
    <dgm:pt modelId="{05036372-8134-7D49-A149-70035CBEA8A7}" type="parTrans" cxnId="{7C1EB66D-FC51-3A42-BFC2-903B09DA2D09}">
      <dgm:prSet/>
      <dgm:spPr/>
      <dgm:t>
        <a:bodyPr/>
        <a:lstStyle/>
        <a:p>
          <a:endParaRPr lang="x-es-XL"/>
        </a:p>
      </dgm:t>
    </dgm:pt>
    <dgm:pt modelId="{9A131F87-7143-5147-84E3-22C24BFFB16B}" type="sibTrans" cxnId="{7C1EB66D-FC51-3A42-BFC2-903B09DA2D09}">
      <dgm:prSet/>
      <dgm:spPr/>
      <dgm:t>
        <a:bodyPr/>
        <a:lstStyle/>
        <a:p>
          <a:endParaRPr lang="x-es-XL"/>
        </a:p>
      </dgm:t>
    </dgm:pt>
    <dgm:pt modelId="{903A563B-765D-D84D-A481-6336FC3A83E3}" type="pres">
      <dgm:prSet presAssocID="{39ED8388-FD22-E840-9518-7ECB29524402}" presName="Name0" presStyleCnt="0">
        <dgm:presLayoutVars>
          <dgm:dir/>
          <dgm:resizeHandles val="exact"/>
        </dgm:presLayoutVars>
      </dgm:prSet>
      <dgm:spPr/>
    </dgm:pt>
    <dgm:pt modelId="{337B1BF2-35B1-1343-A213-299EADAB5568}" type="pres">
      <dgm:prSet presAssocID="{865FD128-5634-1643-B947-04885743684A}" presName="parTxOnly" presStyleLbl="node1" presStyleIdx="0" presStyleCnt="3" custScaleX="99323" custLinFactNeighborX="-40764" custLinFactNeighborY="926">
        <dgm:presLayoutVars>
          <dgm:bulletEnabled val="1"/>
        </dgm:presLayoutVars>
      </dgm:prSet>
      <dgm:spPr/>
    </dgm:pt>
    <dgm:pt modelId="{A1DDA1A8-5F30-2447-B6E1-1D3DDAEC74E8}" type="pres">
      <dgm:prSet presAssocID="{56EE5258-D98E-BA44-85A7-6AA7FA28CDAF}" presName="parSpace" presStyleCnt="0"/>
      <dgm:spPr/>
    </dgm:pt>
    <dgm:pt modelId="{EA8B58C4-A92F-2246-AF0A-7E029708FDA2}" type="pres">
      <dgm:prSet presAssocID="{72147E8A-19E1-8544-9742-62E668952C9E}" presName="parTxOnly" presStyleLbl="node1" presStyleIdx="1" presStyleCnt="3">
        <dgm:presLayoutVars>
          <dgm:bulletEnabled val="1"/>
        </dgm:presLayoutVars>
      </dgm:prSet>
      <dgm:spPr/>
    </dgm:pt>
    <dgm:pt modelId="{78AA4B39-D061-E34E-A3C8-69778AC5F882}" type="pres">
      <dgm:prSet presAssocID="{88D17EE8-A316-854C-98C1-F83CFED49F9C}" presName="parSpace" presStyleCnt="0"/>
      <dgm:spPr/>
    </dgm:pt>
    <dgm:pt modelId="{5230C6B1-BB39-074D-A05E-55F6959597D0}" type="pres">
      <dgm:prSet presAssocID="{65C80E9B-2F34-A649-BD14-3F782093513F}" presName="parTxOnly" presStyleLbl="node1" presStyleIdx="2" presStyleCnt="3" custScaleX="95255" custLinFactNeighborX="35050" custLinFactNeighborY="-1452">
        <dgm:presLayoutVars>
          <dgm:bulletEnabled val="1"/>
        </dgm:presLayoutVars>
      </dgm:prSet>
      <dgm:spPr/>
    </dgm:pt>
  </dgm:ptLst>
  <dgm:cxnLst>
    <dgm:cxn modelId="{41B00311-1914-994E-84B2-19AF939AD916}" type="presOf" srcId="{39ED8388-FD22-E840-9518-7ECB29524402}" destId="{903A563B-765D-D84D-A481-6336FC3A83E3}" srcOrd="0" destOrd="0" presId="urn:microsoft.com/office/officeart/2005/8/layout/hChevron3"/>
    <dgm:cxn modelId="{7C1EB66D-FC51-3A42-BFC2-903B09DA2D09}" srcId="{39ED8388-FD22-E840-9518-7ECB29524402}" destId="{65C80E9B-2F34-A649-BD14-3F782093513F}" srcOrd="2" destOrd="0" parTransId="{05036372-8134-7D49-A149-70035CBEA8A7}" sibTransId="{9A131F87-7143-5147-84E3-22C24BFFB16B}"/>
    <dgm:cxn modelId="{81D2BF70-150C-4846-9EC4-853523D6D674}" type="presOf" srcId="{72147E8A-19E1-8544-9742-62E668952C9E}" destId="{EA8B58C4-A92F-2246-AF0A-7E029708FDA2}" srcOrd="0" destOrd="0" presId="urn:microsoft.com/office/officeart/2005/8/layout/hChevron3"/>
    <dgm:cxn modelId="{9A2A3D88-78BC-6442-BA40-C5AFE035BB64}" type="presOf" srcId="{865FD128-5634-1643-B947-04885743684A}" destId="{337B1BF2-35B1-1343-A213-299EADAB5568}" srcOrd="0" destOrd="0" presId="urn:microsoft.com/office/officeart/2005/8/layout/hChevron3"/>
    <dgm:cxn modelId="{2BF83EA5-37F1-5940-904D-1AFB9C0AC6F3}" srcId="{39ED8388-FD22-E840-9518-7ECB29524402}" destId="{72147E8A-19E1-8544-9742-62E668952C9E}" srcOrd="1" destOrd="0" parTransId="{98E7BB95-4CB5-AB44-B867-297F84DF24DC}" sibTransId="{88D17EE8-A316-854C-98C1-F83CFED49F9C}"/>
    <dgm:cxn modelId="{607336A9-9D7F-144A-A71B-A2AEE82BC402}" type="presOf" srcId="{65C80E9B-2F34-A649-BD14-3F782093513F}" destId="{5230C6B1-BB39-074D-A05E-55F6959597D0}" srcOrd="0" destOrd="0" presId="urn:microsoft.com/office/officeart/2005/8/layout/hChevron3"/>
    <dgm:cxn modelId="{AB429DCC-D243-174B-99F8-C43BE7B332F6}" srcId="{39ED8388-FD22-E840-9518-7ECB29524402}" destId="{865FD128-5634-1643-B947-04885743684A}" srcOrd="0" destOrd="0" parTransId="{481B749B-65A4-BD4A-8A10-51C16553F7E1}" sibTransId="{56EE5258-D98E-BA44-85A7-6AA7FA28CDAF}"/>
    <dgm:cxn modelId="{D2C668A7-D980-234E-B4B0-3297ED01EBBD}" type="presParOf" srcId="{903A563B-765D-D84D-A481-6336FC3A83E3}" destId="{337B1BF2-35B1-1343-A213-299EADAB5568}" srcOrd="0" destOrd="0" presId="urn:microsoft.com/office/officeart/2005/8/layout/hChevron3"/>
    <dgm:cxn modelId="{3E698376-3AD0-3E41-8AF6-D260C26FBD29}" type="presParOf" srcId="{903A563B-765D-D84D-A481-6336FC3A83E3}" destId="{A1DDA1A8-5F30-2447-B6E1-1D3DDAEC74E8}" srcOrd="1" destOrd="0" presId="urn:microsoft.com/office/officeart/2005/8/layout/hChevron3"/>
    <dgm:cxn modelId="{26B07BD0-4B45-8142-ABAC-F00FAC1BFBFC}" type="presParOf" srcId="{903A563B-765D-D84D-A481-6336FC3A83E3}" destId="{EA8B58C4-A92F-2246-AF0A-7E029708FDA2}" srcOrd="2" destOrd="0" presId="urn:microsoft.com/office/officeart/2005/8/layout/hChevron3"/>
    <dgm:cxn modelId="{2684E7F5-1134-DC40-BF6B-50D3A2C39FDF}" type="presParOf" srcId="{903A563B-765D-D84D-A481-6336FC3A83E3}" destId="{78AA4B39-D061-E34E-A3C8-69778AC5F882}" srcOrd="3" destOrd="0" presId="urn:microsoft.com/office/officeart/2005/8/layout/hChevron3"/>
    <dgm:cxn modelId="{06F65152-A9FB-7347-A229-B8A84800414D}" type="presParOf" srcId="{903A563B-765D-D84D-A481-6336FC3A83E3}" destId="{5230C6B1-BB39-074D-A05E-55F6959597D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ED8388-FD22-E840-9518-7ECB2952440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865FD128-5634-1643-B947-04885743684A}">
      <dgm:prSet phldrT="[Texto]"/>
      <dgm:spPr>
        <a:solidFill>
          <a:srgbClr val="60AD8F"/>
        </a:solidFill>
        <a:ln w="38100">
          <a:solidFill>
            <a:schemeClr val="bg1"/>
          </a:solidFill>
        </a:ln>
      </dgm:spPr>
      <dgm:t>
        <a:bodyPr/>
        <a:lstStyle/>
        <a:p>
          <a:pPr algn="ctr" rtl="0"/>
          <a:r>
            <a:rPr lang="x-es-XL" b="1" i="0" u="none" baseline="0">
              <a:solidFill>
                <a:srgbClr val="5B3974"/>
              </a:solidFill>
            </a:rPr>
            <a:t>Antes</a:t>
          </a:r>
        </a:p>
      </dgm:t>
    </dgm:pt>
    <dgm:pt modelId="{481B749B-65A4-BD4A-8A10-51C16553F7E1}" type="parTrans" cxnId="{AB429DCC-D243-174B-99F8-C43BE7B332F6}">
      <dgm:prSet/>
      <dgm:spPr/>
      <dgm:t>
        <a:bodyPr/>
        <a:lstStyle/>
        <a:p>
          <a:endParaRPr lang="x-es-XL"/>
        </a:p>
      </dgm:t>
    </dgm:pt>
    <dgm:pt modelId="{56EE5258-D98E-BA44-85A7-6AA7FA28CDAF}" type="sibTrans" cxnId="{AB429DCC-D243-174B-99F8-C43BE7B332F6}">
      <dgm:prSet/>
      <dgm:spPr/>
      <dgm:t>
        <a:bodyPr/>
        <a:lstStyle/>
        <a:p>
          <a:endParaRPr lang="x-es-XL"/>
        </a:p>
      </dgm:t>
    </dgm:pt>
    <dgm:pt modelId="{903A563B-765D-D84D-A481-6336FC3A83E3}" type="pres">
      <dgm:prSet presAssocID="{39ED8388-FD22-E840-9518-7ECB29524402}" presName="Name0" presStyleCnt="0">
        <dgm:presLayoutVars>
          <dgm:dir/>
          <dgm:resizeHandles val="exact"/>
        </dgm:presLayoutVars>
      </dgm:prSet>
      <dgm:spPr/>
    </dgm:pt>
    <dgm:pt modelId="{337B1BF2-35B1-1343-A213-299EADAB5568}" type="pres">
      <dgm:prSet presAssocID="{865FD128-5634-1643-B947-04885743684A}" presName="parTxOnly" presStyleLbl="node1" presStyleIdx="0" presStyleCnt="1" custScaleX="99323" custLinFactNeighborX="-40764" custLinFactNeighborY="926">
        <dgm:presLayoutVars>
          <dgm:bulletEnabled val="1"/>
        </dgm:presLayoutVars>
      </dgm:prSet>
      <dgm:spPr/>
    </dgm:pt>
  </dgm:ptLst>
  <dgm:cxnLst>
    <dgm:cxn modelId="{41B00311-1914-994E-84B2-19AF939AD916}" type="presOf" srcId="{39ED8388-FD22-E840-9518-7ECB29524402}" destId="{903A563B-765D-D84D-A481-6336FC3A83E3}" srcOrd="0" destOrd="0" presId="urn:microsoft.com/office/officeart/2005/8/layout/hChevron3"/>
    <dgm:cxn modelId="{9A2A3D88-78BC-6442-BA40-C5AFE035BB64}" type="presOf" srcId="{865FD128-5634-1643-B947-04885743684A}" destId="{337B1BF2-35B1-1343-A213-299EADAB5568}" srcOrd="0" destOrd="0" presId="urn:microsoft.com/office/officeart/2005/8/layout/hChevron3"/>
    <dgm:cxn modelId="{AB429DCC-D243-174B-99F8-C43BE7B332F6}" srcId="{39ED8388-FD22-E840-9518-7ECB29524402}" destId="{865FD128-5634-1643-B947-04885743684A}" srcOrd="0" destOrd="0" parTransId="{481B749B-65A4-BD4A-8A10-51C16553F7E1}" sibTransId="{56EE5258-D98E-BA44-85A7-6AA7FA28CDAF}"/>
    <dgm:cxn modelId="{D2C668A7-D980-234E-B4B0-3297ED01EBBD}" type="presParOf" srcId="{903A563B-765D-D84D-A481-6336FC3A83E3}" destId="{337B1BF2-35B1-1343-A213-299EADAB556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ED8388-FD22-E840-9518-7ECB2952440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65C80E9B-2F34-A649-BD14-3F782093513F}">
      <dgm:prSet phldrT="[Texto]"/>
      <dgm:spPr>
        <a:solidFill>
          <a:srgbClr val="F1C5B0"/>
        </a:solidFill>
        <a:ln w="38100">
          <a:solidFill>
            <a:schemeClr val="bg1"/>
          </a:solidFill>
        </a:ln>
      </dgm:spPr>
      <dgm:t>
        <a:bodyPr/>
        <a:lstStyle/>
        <a:p>
          <a:pPr algn="ctr" rtl="0"/>
          <a:r>
            <a:rPr lang="x-es-XL" b="1" i="0" u="none" baseline="0">
              <a:solidFill>
                <a:srgbClr val="5B3974"/>
              </a:solidFill>
            </a:rPr>
            <a:t>Después</a:t>
          </a:r>
        </a:p>
      </dgm:t>
    </dgm:pt>
    <dgm:pt modelId="{05036372-8134-7D49-A149-70035CBEA8A7}" type="parTrans" cxnId="{7C1EB66D-FC51-3A42-BFC2-903B09DA2D09}">
      <dgm:prSet/>
      <dgm:spPr/>
      <dgm:t>
        <a:bodyPr/>
        <a:lstStyle/>
        <a:p>
          <a:endParaRPr lang="x-es-XL"/>
        </a:p>
      </dgm:t>
    </dgm:pt>
    <dgm:pt modelId="{9A131F87-7143-5147-84E3-22C24BFFB16B}" type="sibTrans" cxnId="{7C1EB66D-FC51-3A42-BFC2-903B09DA2D09}">
      <dgm:prSet/>
      <dgm:spPr/>
      <dgm:t>
        <a:bodyPr/>
        <a:lstStyle/>
        <a:p>
          <a:endParaRPr lang="x-es-XL"/>
        </a:p>
      </dgm:t>
    </dgm:pt>
    <dgm:pt modelId="{903A563B-765D-D84D-A481-6336FC3A83E3}" type="pres">
      <dgm:prSet presAssocID="{39ED8388-FD22-E840-9518-7ECB29524402}" presName="Name0" presStyleCnt="0">
        <dgm:presLayoutVars>
          <dgm:dir/>
          <dgm:resizeHandles val="exact"/>
        </dgm:presLayoutVars>
      </dgm:prSet>
      <dgm:spPr/>
    </dgm:pt>
    <dgm:pt modelId="{5230C6B1-BB39-074D-A05E-55F6959597D0}" type="pres">
      <dgm:prSet presAssocID="{65C80E9B-2F34-A649-BD14-3F782093513F}" presName="parTxOnly" presStyleLbl="node1" presStyleIdx="0" presStyleCnt="1" custScaleX="33924" custScaleY="103090" custLinFactNeighborX="35050" custLinFactNeighborY="-1452">
        <dgm:presLayoutVars>
          <dgm:bulletEnabled val="1"/>
        </dgm:presLayoutVars>
      </dgm:prSet>
      <dgm:spPr/>
    </dgm:pt>
  </dgm:ptLst>
  <dgm:cxnLst>
    <dgm:cxn modelId="{41B00311-1914-994E-84B2-19AF939AD916}" type="presOf" srcId="{39ED8388-FD22-E840-9518-7ECB29524402}" destId="{903A563B-765D-D84D-A481-6336FC3A83E3}" srcOrd="0" destOrd="0" presId="urn:microsoft.com/office/officeart/2005/8/layout/hChevron3"/>
    <dgm:cxn modelId="{7C1EB66D-FC51-3A42-BFC2-903B09DA2D09}" srcId="{39ED8388-FD22-E840-9518-7ECB29524402}" destId="{65C80E9B-2F34-A649-BD14-3F782093513F}" srcOrd="0" destOrd="0" parTransId="{05036372-8134-7D49-A149-70035CBEA8A7}" sibTransId="{9A131F87-7143-5147-84E3-22C24BFFB16B}"/>
    <dgm:cxn modelId="{607336A9-9D7F-144A-A71B-A2AEE82BC402}" type="presOf" srcId="{65C80E9B-2F34-A649-BD14-3F782093513F}" destId="{5230C6B1-BB39-074D-A05E-55F6959597D0}" srcOrd="0" destOrd="0" presId="urn:microsoft.com/office/officeart/2005/8/layout/hChevron3"/>
    <dgm:cxn modelId="{06F65152-A9FB-7347-A229-B8A84800414D}" type="presParOf" srcId="{903A563B-765D-D84D-A481-6336FC3A83E3}" destId="{5230C6B1-BB39-074D-A05E-55F6959597D0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1BF2-35B1-1343-A213-299EADAB5568}">
      <dsp:nvSpPr>
        <dsp:cNvPr id="0" name=""/>
        <dsp:cNvSpPr/>
      </dsp:nvSpPr>
      <dsp:spPr>
        <a:xfrm>
          <a:off x="0" y="738808"/>
          <a:ext cx="3995541" cy="1609110"/>
        </a:xfrm>
        <a:prstGeom prst="homePlate">
          <a:avLst/>
        </a:prstGeom>
        <a:solidFill>
          <a:srgbClr val="60AD8F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17348" rIns="58674" bIns="117348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es-XL" sz="4400" b="1" i="0" u="none" kern="1200" baseline="0">
              <a:solidFill>
                <a:srgbClr val="5B3974"/>
              </a:solidFill>
            </a:rPr>
            <a:t>Antes</a:t>
          </a:r>
        </a:p>
      </dsp:txBody>
      <dsp:txXfrm>
        <a:off x="0" y="738808"/>
        <a:ext cx="3593264" cy="1609110"/>
      </dsp:txXfrm>
    </dsp:sp>
    <dsp:sp modelId="{EA8B58C4-A92F-2246-AF0A-7E029708FDA2}">
      <dsp:nvSpPr>
        <dsp:cNvPr id="0" name=""/>
        <dsp:cNvSpPr/>
      </dsp:nvSpPr>
      <dsp:spPr>
        <a:xfrm>
          <a:off x="3193970" y="723907"/>
          <a:ext cx="4022775" cy="1609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117348" rIns="58674" bIns="117348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400" b="1" i="0" u="none" kern="1200" baseline="0" dirty="0">
              <a:solidFill>
                <a:srgbClr val="F06043"/>
              </a:solidFill>
            </a:rPr>
            <a:t>A</a:t>
          </a:r>
          <a:r>
            <a:rPr lang="x-es-XL" sz="4400" b="1" i="0" u="none" kern="1200" baseline="0" dirty="0">
              <a:solidFill>
                <a:srgbClr val="F06043"/>
              </a:solidFill>
            </a:rPr>
            <a:t>borto</a:t>
          </a:r>
        </a:p>
      </dsp:txBody>
      <dsp:txXfrm>
        <a:off x="3998525" y="723907"/>
        <a:ext cx="2413665" cy="1609110"/>
      </dsp:txXfrm>
    </dsp:sp>
    <dsp:sp modelId="{5230C6B1-BB39-074D-A05E-55F6959597D0}">
      <dsp:nvSpPr>
        <dsp:cNvPr id="0" name=""/>
        <dsp:cNvSpPr/>
      </dsp:nvSpPr>
      <dsp:spPr>
        <a:xfrm>
          <a:off x="6415175" y="700543"/>
          <a:ext cx="3831895" cy="1609110"/>
        </a:xfrm>
        <a:prstGeom prst="chevron">
          <a:avLst/>
        </a:prstGeom>
        <a:solidFill>
          <a:srgbClr val="F1C5B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117348" rIns="58674" bIns="117348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es-XL" sz="4400" b="1" i="0" u="none" kern="1200" baseline="0">
              <a:solidFill>
                <a:srgbClr val="5B3974"/>
              </a:solidFill>
            </a:rPr>
            <a:t>Después</a:t>
          </a:r>
        </a:p>
      </dsp:txBody>
      <dsp:txXfrm>
        <a:off x="7219730" y="700543"/>
        <a:ext cx="2222785" cy="1609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1BF2-35B1-1343-A213-299EADAB5568}">
      <dsp:nvSpPr>
        <dsp:cNvPr id="0" name=""/>
        <dsp:cNvSpPr/>
      </dsp:nvSpPr>
      <dsp:spPr>
        <a:xfrm>
          <a:off x="0" y="748005"/>
          <a:ext cx="3949004" cy="1590368"/>
        </a:xfrm>
        <a:prstGeom prst="homePlate">
          <a:avLst/>
        </a:prstGeom>
        <a:solidFill>
          <a:srgbClr val="60AD8F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710" tIns="173355" rIns="86678" bIns="17335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es-XL" sz="6500" b="1" i="0" u="none" kern="1200" baseline="0">
              <a:solidFill>
                <a:srgbClr val="5B3974"/>
              </a:solidFill>
            </a:rPr>
            <a:t>Antes</a:t>
          </a:r>
        </a:p>
      </dsp:txBody>
      <dsp:txXfrm>
        <a:off x="0" y="748005"/>
        <a:ext cx="3551412" cy="1590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0C6B1-BB39-074D-A05E-55F6959597D0}">
      <dsp:nvSpPr>
        <dsp:cNvPr id="0" name=""/>
        <dsp:cNvSpPr/>
      </dsp:nvSpPr>
      <dsp:spPr>
        <a:xfrm>
          <a:off x="6815137" y="0"/>
          <a:ext cx="3493782" cy="1937288"/>
        </a:xfrm>
        <a:prstGeom prst="homePlate">
          <a:avLst/>
        </a:prstGeom>
        <a:solidFill>
          <a:srgbClr val="F1C5B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034" tIns="136017" rIns="68009" bIns="136017" numCol="1" spcCol="1270" anchor="ctr" anchorCtr="0">
          <a:noAutofit/>
        </a:bodyPr>
        <a:lstStyle/>
        <a:p>
          <a:pPr marL="0" lvl="0" indent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es-XL" sz="5100" b="1" i="0" u="none" kern="1200" baseline="0">
              <a:solidFill>
                <a:srgbClr val="5B3974"/>
              </a:solidFill>
            </a:rPr>
            <a:t>Después</a:t>
          </a:r>
        </a:p>
      </dsp:txBody>
      <dsp:txXfrm>
        <a:off x="6815137" y="0"/>
        <a:ext cx="3009460" cy="1937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7C9EE-C6BD-5742-8766-2C5BC03E5976}" type="datetimeFigureOut">
              <a:rPr lang="en-BR" smtClean="0"/>
              <a:t>02/12/2024</a:t>
            </a:fld>
            <a:endParaRPr lang="en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7D0EC-0315-3B4A-AF7E-80DEAB9AD98D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70275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x-es-XL" b="1" i="0" u="none" baseline="0">
                <a:solidFill>
                  <a:schemeClr val="bg1"/>
                </a:solidFill>
              </a:rPr>
              <a:t>EL DESAFÍO PRINCIPAL CON RESPECTO A LA "SALUD MATERNA" </a:t>
            </a:r>
            <a:r>
              <a:rPr lang="x-es-XL" b="1" i="0" u="sng" baseline="0">
                <a:solidFill>
                  <a:srgbClr val="FFFF00"/>
                </a:solidFill>
              </a:rPr>
              <a:t>NACIONAL</a:t>
            </a:r>
            <a:r>
              <a:rPr lang="x-es-XL" b="0" i="0" u="none" baseline="0">
                <a:solidFill>
                  <a:schemeClr val="bg1"/>
                </a:solidFill>
              </a:rPr>
              <a:t> </a:t>
            </a:r>
            <a:r>
              <a:rPr lang="x-es-XL" b="1" i="0" u="none" baseline="0">
                <a:solidFill>
                  <a:schemeClr val="bg1"/>
                </a:solidFill>
              </a:rPr>
              <a:t>Y REGIONAL </a:t>
            </a:r>
            <a:br>
              <a:rPr lang="x-es-XL" b="1">
                <a:solidFill>
                  <a:schemeClr val="bg1"/>
                </a:solidFill>
              </a:rPr>
            </a:br>
            <a:r>
              <a:rPr lang="x-es-XL" b="1" i="0" u="none" baseline="0">
                <a:solidFill>
                  <a:schemeClr val="bg1"/>
                </a:solidFill>
              </a:rPr>
              <a:t>ES LA MORTALIDAD Y MORBILIDAD </a:t>
            </a:r>
          </a:p>
          <a:p>
            <a:pPr algn="l" rtl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x-es-XL" b="1" i="0" u="none" baseline="0">
                <a:solidFill>
                  <a:schemeClr val="bg1"/>
                </a:solidFill>
              </a:rPr>
              <a:t>CAUSADA POR EL ABORTO INSEGURO.</a:t>
            </a:r>
            <a:endParaRPr lang="x-es-XL" dirty="0"/>
          </a:p>
          <a:p>
            <a:pPr algn="l" rtl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x-es-XL" b="1" dirty="0">
              <a:solidFill>
                <a:schemeClr val="bg1"/>
              </a:solidFill>
            </a:endParaRPr>
          </a:p>
          <a:p>
            <a:endParaRPr lang="x-es-X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457D0EC-0315-3B4A-AF7E-80DEAB9AD98D}" type="slidenum">
              <a:rPr/>
              <a:t>2</a:t>
            </a:fld>
            <a:endParaRPr lang="x-es-XL"/>
          </a:p>
        </p:txBody>
      </p:sp>
    </p:spTree>
    <p:extLst>
      <p:ext uri="{BB962C8B-B14F-4D97-AF65-F5344CB8AC3E}">
        <p14:creationId xmlns:p14="http://schemas.microsoft.com/office/powerpoint/2010/main" val="2824169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es-X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457D0EC-0315-3B4A-AF7E-80DEAB9AD98D}" type="slidenum">
              <a:rPr/>
              <a:t>18</a:t>
            </a:fld>
            <a:endParaRPr lang="x-es-XL"/>
          </a:p>
        </p:txBody>
      </p:sp>
    </p:spTree>
    <p:extLst>
      <p:ext uri="{BB962C8B-B14F-4D97-AF65-F5344CB8AC3E}">
        <p14:creationId xmlns:p14="http://schemas.microsoft.com/office/powerpoint/2010/main" val="346680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17108-DE7F-99F3-3544-1DE929888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11D2434-503F-224D-5ADF-FB98BDB638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80EED3E-CB7D-317F-17E3-8DF45F02D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es-X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CC0E13-348C-90A7-3116-ABF17E415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457D0EC-0315-3B4A-AF7E-80DEAB9AD98D}" type="slidenum">
              <a:rPr/>
              <a:t>19</a:t>
            </a:fld>
            <a:endParaRPr lang="x-es-XL"/>
          </a:p>
        </p:txBody>
      </p:sp>
    </p:spTree>
    <p:extLst>
      <p:ext uri="{BB962C8B-B14F-4D97-AF65-F5344CB8AC3E}">
        <p14:creationId xmlns:p14="http://schemas.microsoft.com/office/powerpoint/2010/main" val="1563453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x-es-XL" b="1" dirty="0">
              <a:solidFill>
                <a:schemeClr val="bg1"/>
              </a:solidFill>
            </a:endParaRPr>
          </a:p>
          <a:p>
            <a:endParaRPr lang="x-es-X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457D0EC-0315-3B4A-AF7E-80DEAB9AD98D}" type="slidenum">
              <a:rPr/>
              <a:t>20</a:t>
            </a:fld>
            <a:endParaRPr lang="x-es-XL"/>
          </a:p>
        </p:txBody>
      </p:sp>
    </p:spTree>
    <p:extLst>
      <p:ext uri="{BB962C8B-B14F-4D97-AF65-F5344CB8AC3E}">
        <p14:creationId xmlns:p14="http://schemas.microsoft.com/office/powerpoint/2010/main" val="411604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17D7D-D185-4C81-397F-E7FD8279F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51A68D4-A279-E5D0-F94D-33555A1A62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8045C4F-F9FE-2D40-949B-DC09E49DB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x-es-XL" b="1" i="0" u="none" baseline="0">
                <a:solidFill>
                  <a:schemeClr val="bg1"/>
                </a:solidFill>
              </a:rPr>
              <a:t>EL DESAFÍO PRINCIPAL CON RESPECTO A LA "SALUD MATERNA" </a:t>
            </a:r>
            <a:r>
              <a:rPr lang="x-es-XL" b="1" i="0" u="sng" baseline="0">
                <a:solidFill>
                  <a:srgbClr val="FFFF00"/>
                </a:solidFill>
              </a:rPr>
              <a:t>NACIONAL</a:t>
            </a:r>
            <a:r>
              <a:rPr lang="x-es-XL" b="0" i="0" u="none" baseline="0">
                <a:solidFill>
                  <a:schemeClr val="bg1"/>
                </a:solidFill>
              </a:rPr>
              <a:t> </a:t>
            </a:r>
            <a:r>
              <a:rPr lang="x-es-XL" b="1" i="0" u="none" baseline="0">
                <a:solidFill>
                  <a:schemeClr val="bg1"/>
                </a:solidFill>
              </a:rPr>
              <a:t>Y REGIONAL </a:t>
            </a:r>
            <a:br>
              <a:rPr lang="x-es-XL" b="1">
                <a:solidFill>
                  <a:schemeClr val="bg1"/>
                </a:solidFill>
              </a:rPr>
            </a:br>
            <a:r>
              <a:rPr lang="x-es-XL" b="1" i="0" u="none" baseline="0">
                <a:solidFill>
                  <a:schemeClr val="bg1"/>
                </a:solidFill>
              </a:rPr>
              <a:t>ES LA MORTALIDAD Y MORBILIDAD </a:t>
            </a:r>
          </a:p>
          <a:p>
            <a:pPr algn="l" rtl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x-es-XL" b="1" i="0" u="none" baseline="0">
                <a:solidFill>
                  <a:schemeClr val="bg1"/>
                </a:solidFill>
              </a:rPr>
              <a:t>CAUSADA POR EL ABORTO INSEGURO.</a:t>
            </a:r>
            <a:endParaRPr lang="x-es-XL" dirty="0"/>
          </a:p>
          <a:p>
            <a:pPr algn="l" rtl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x-es-XL" b="1" dirty="0">
              <a:solidFill>
                <a:schemeClr val="bg1"/>
              </a:solidFill>
            </a:endParaRPr>
          </a:p>
          <a:p>
            <a:endParaRPr lang="x-es-X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402140-5FF2-8F7D-0D61-7D202C030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457D0EC-0315-3B4A-AF7E-80DEAB9AD98D}" type="slidenum">
              <a:rPr/>
              <a:t>3</a:t>
            </a:fld>
            <a:endParaRPr lang="x-es-XL"/>
          </a:p>
        </p:txBody>
      </p:sp>
    </p:spTree>
    <p:extLst>
      <p:ext uri="{BB962C8B-B14F-4D97-AF65-F5344CB8AC3E}">
        <p14:creationId xmlns:p14="http://schemas.microsoft.com/office/powerpoint/2010/main" val="384438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6488" indent="-336488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es-XL" b="1" i="0" u="none" baseline="0">
                <a:latin typeface="Arial" charset="0"/>
                <a:ea typeface="Arial" charset="0"/>
                <a:cs typeface="Arial" charset="0"/>
              </a:rPr>
              <a:t>El modelo de reducción de riesgos es un enfoque que tiene como objetivo abordar los problemas de salud pública.</a:t>
            </a:r>
          </a:p>
          <a:p>
            <a:pPr marL="336488" indent="-336488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es-XL" b="1" i="0" u="none" baseline="0">
                <a:latin typeface="Arial" charset="0"/>
                <a:ea typeface="Arial" charset="0"/>
                <a:cs typeface="Arial" charset="0"/>
              </a:rPr>
              <a:t>En el centro del modelo de reducción de riesgos se encuentra el reconocimiento de que las personas participan en comportamientos peligrosos y que las intervenciones se pueden diseñar para mitigar los potenciales peligros y daños a la salud.</a:t>
            </a:r>
          </a:p>
          <a:p>
            <a:pPr marL="336488" indent="-336488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es-XL" b="1" i="0" u="none" baseline="0">
                <a:latin typeface="Arial" charset="0"/>
                <a:ea typeface="Arial" charset="0"/>
                <a:cs typeface="Arial" charset="0"/>
              </a:rPr>
              <a:t>Es una estrategia de educación filosófica sin </a:t>
            </a:r>
            <a:r>
              <a:rPr lang="x-es-XL" b="1" i="0" u="sng" baseline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juicio moral</a:t>
            </a:r>
            <a:r>
              <a:rPr lang="x-es-XL" b="0" i="0" u="none" baseline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es-XL" b="1" i="0" u="none" baseline="0">
                <a:latin typeface="Arial" charset="0"/>
                <a:ea typeface="Arial" charset="0"/>
                <a:cs typeface="Arial" charset="0"/>
              </a:rPr>
              <a:t>de las prácticas del aborto.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x-es-XL" dirty="0"/>
          </a:p>
          <a:p>
            <a:pPr marL="336488" indent="-336488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es-XL" b="1" i="0" u="none" baseline="0">
                <a:latin typeface="Arial" charset="0"/>
                <a:ea typeface="Arial" charset="0"/>
                <a:cs typeface="Arial" charset="0"/>
              </a:rPr>
              <a:t>El MODELO se enfoca en las mujeres como las principales tomadoras de decisiones. Promueve la idea de que brindarle </a:t>
            </a:r>
          </a:p>
          <a:p>
            <a:pPr marL="336488" indent="-336488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es-XL" b="1" i="0" u="none" baseline="0">
                <a:latin typeface="Arial" charset="0"/>
                <a:ea typeface="Arial" charset="0"/>
                <a:cs typeface="Arial" charset="0"/>
              </a:rPr>
              <a:t>información a las mujeres durante una consulta inicial </a:t>
            </a:r>
            <a:r>
              <a:rPr lang="x-es-XL" b="1" i="0" u="sng" baseline="0">
                <a:latin typeface="Arial" charset="0"/>
                <a:ea typeface="Arial" charset="0"/>
                <a:cs typeface="Arial" charset="0"/>
              </a:rPr>
              <a:t>garantiza</a:t>
            </a:r>
            <a:r>
              <a:rPr lang="x-es-XL" b="1" i="0" u="none" baseline="0">
                <a:latin typeface="Arial" charset="0"/>
                <a:ea typeface="Arial" charset="0"/>
                <a:cs typeface="Arial" charset="0"/>
              </a:rPr>
              <a:t> que estén en una mejor posición para </a:t>
            </a:r>
          </a:p>
          <a:p>
            <a:pPr marL="336488" indent="-336488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es-XL" b="1" i="0" u="none" baseline="0">
                <a:latin typeface="Arial" charset="0"/>
                <a:ea typeface="Arial" charset="0"/>
                <a:cs typeface="Arial" charset="0"/>
              </a:rPr>
              <a:t>tomar una decisión sobre su embarazo, basado en su situación personal, circunstancias de vida y </a:t>
            </a:r>
          </a:p>
          <a:p>
            <a:pPr marL="336488" indent="-336488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es-XL" b="1" i="0" u="none" baseline="0">
                <a:latin typeface="Arial" charset="0"/>
                <a:ea typeface="Arial" charset="0"/>
                <a:cs typeface="Arial" charset="0"/>
              </a:rPr>
              <a:t>valores.</a:t>
            </a:r>
          </a:p>
          <a:p>
            <a:endParaRPr lang="x-es-X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457D0EC-0315-3B4A-AF7E-80DEAB9AD98D}" type="slidenum">
              <a:rPr/>
              <a:t>5</a:t>
            </a:fld>
            <a:endParaRPr lang="x-es-XL"/>
          </a:p>
        </p:txBody>
      </p:sp>
    </p:spTree>
    <p:extLst>
      <p:ext uri="{BB962C8B-B14F-4D97-AF65-F5344CB8AC3E}">
        <p14:creationId xmlns:p14="http://schemas.microsoft.com/office/powerpoint/2010/main" val="285419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spcBef>
                <a:spcPct val="0"/>
              </a:spcBef>
            </a:pPr>
            <a:r>
              <a:rPr lang="x-es-XL" b="0" i="0" u="none" baseline="0"/>
              <a:t>ESTO SIGNIFICA TENER UNA VISITA INICIAL POR EMBARAZO NO DESEADO Y UNA VISITA DESPUÉS DEL ABORTO. EN ESTE MOMENTO, UNA MUJER PUEDE OBTENER UN ENFOQUE INTEGRAL CON UNA PERSONA PROFESIONAL DE LA GINECOLOGÍA U OBSTETRICIA Y DE LA PSICOLOGÍA QUE TRABAJEN EN CONJUNTO. </a:t>
            </a:r>
          </a:p>
          <a:p>
            <a:pPr algn="l" rtl="0">
              <a:spcBef>
                <a:spcPct val="0"/>
              </a:spcBef>
            </a:pPr>
            <a:r>
              <a:rPr lang="x-es-XL" b="0" i="0" u="none" baseline="0"/>
              <a:t>NO PODEMOS AYUDARLA EN EL MOMENTO DEL ABORTO, PERO LO PODEMOS HACER ANTES Y DESPUÉS</a:t>
            </a:r>
          </a:p>
          <a:p>
            <a:endParaRPr lang="x-es-X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457D0EC-0315-3B4A-AF7E-80DEAB9AD98D}" type="slidenum">
              <a:rPr/>
              <a:t>8</a:t>
            </a:fld>
            <a:endParaRPr lang="x-es-XL"/>
          </a:p>
        </p:txBody>
      </p:sp>
    </p:spTree>
    <p:extLst>
      <p:ext uri="{BB962C8B-B14F-4D97-AF65-F5344CB8AC3E}">
        <p14:creationId xmlns:p14="http://schemas.microsoft.com/office/powerpoint/2010/main" val="125049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es-X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457D0EC-0315-3B4A-AF7E-80DEAB9AD98D}" type="slidenum">
              <a:rPr/>
              <a:t>9</a:t>
            </a:fld>
            <a:endParaRPr lang="x-es-XL"/>
          </a:p>
        </p:txBody>
      </p:sp>
    </p:spTree>
    <p:extLst>
      <p:ext uri="{BB962C8B-B14F-4D97-AF65-F5344CB8AC3E}">
        <p14:creationId xmlns:p14="http://schemas.microsoft.com/office/powerpoint/2010/main" val="1007622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es-X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457D0EC-0315-3B4A-AF7E-80DEAB9AD98D}" type="slidenum">
              <a:rPr/>
              <a:t>10</a:t>
            </a:fld>
            <a:endParaRPr lang="x-es-XL"/>
          </a:p>
        </p:txBody>
      </p:sp>
    </p:spTree>
    <p:extLst>
      <p:ext uri="{BB962C8B-B14F-4D97-AF65-F5344CB8AC3E}">
        <p14:creationId xmlns:p14="http://schemas.microsoft.com/office/powerpoint/2010/main" val="828432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spcBef>
                <a:spcPct val="0"/>
              </a:spcBef>
            </a:pPr>
            <a:r>
              <a:rPr lang="x-es-XL" b="1" i="0" u="none" baseline="0"/>
              <a:t>El camino seguido por Iniciativas Sanitarias...</a:t>
            </a:r>
          </a:p>
          <a:p>
            <a:pPr algn="l" rtl="0">
              <a:spcBef>
                <a:spcPct val="0"/>
              </a:spcBef>
            </a:pPr>
            <a:r>
              <a:rPr lang="x-es-XL" b="1" i="0" u="none" baseline="0"/>
              <a:t>Primero, llegamos a un acuerdo con diferentes ORGANIZACIONES PROFESIONALES. REUNIMOS TODA LA DOCUMENTACIÓN Y LA PUBLICAMOS.</a:t>
            </a:r>
          </a:p>
          <a:p>
            <a:pPr algn="l" rtl="0">
              <a:spcBef>
                <a:spcPct val="0"/>
              </a:spcBef>
            </a:pPr>
            <a:r>
              <a:rPr lang="x-es-XL" b="1" i="0" u="none" baseline="0"/>
              <a:t>LUEGO, DESARROLLAMOS DIRECTRICES SOBRE CÓMO ABORDAR UN EMBARAZO NO DESEADO Y BUSCAMOS LA APROBACIÓN DEL MINISTERIO DE SALUD.</a:t>
            </a:r>
          </a:p>
          <a:p>
            <a:pPr algn="l" rtl="0">
              <a:spcBef>
                <a:spcPct val="0"/>
              </a:spcBef>
            </a:pPr>
            <a:r>
              <a:rPr lang="x-es-XL" b="1" i="0" u="none" baseline="0"/>
              <a:t>EN 2008, SE INCLUYÓ LA LEY DE LA SALUD SEXUAL Y REPRODUCTIVA APROBADA EN NUESTRA ESTRATEGIA. </a:t>
            </a:r>
          </a:p>
          <a:p>
            <a:pPr algn="l" rtl="0">
              <a:spcBef>
                <a:spcPct val="0"/>
              </a:spcBef>
            </a:pPr>
            <a:r>
              <a:rPr lang="x-es-XL" b="1" i="0" u="none" baseline="0"/>
              <a:t>NUESTRO ANTIGUO DIRECTOR FUE NOMBRADO COMO VICEMINISTRO DE SALUD. </a:t>
            </a:r>
          </a:p>
          <a:p>
            <a:pPr algn="l" rtl="0">
              <a:spcBef>
                <a:spcPct val="0"/>
              </a:spcBef>
            </a:pPr>
            <a:r>
              <a:rPr lang="x-es-XL" b="1" i="0" u="none" baseline="0"/>
              <a:t>ESTO AYUDÓ A ALLANAR EL CAMINO PARA PODER PONER EN PRÁCTICA ESTAS POLÍTICAS DE SALUD.</a:t>
            </a:r>
            <a:endParaRPr lang="x-es-XL" b="1" dirty="0"/>
          </a:p>
          <a:p>
            <a:pPr algn="l" rtl="0">
              <a:spcBef>
                <a:spcPct val="0"/>
              </a:spcBef>
            </a:pPr>
            <a:r>
              <a:rPr lang="x-es-XL" b="1" i="0" u="none" baseline="0"/>
              <a:t>AHORA, ES OBLIGATORIO POR LEY IMPLEMENTAR SERVICIOS DE SALUD INTEGRALES EN TODO EL PAÍS. </a:t>
            </a:r>
          </a:p>
          <a:p>
            <a:pPr algn="l" rtl="0">
              <a:spcBef>
                <a:spcPct val="0"/>
              </a:spcBef>
            </a:pPr>
            <a:r>
              <a:rPr lang="x-es-XL" b="1" i="0" u="none" baseline="0"/>
              <a:t>Proyecto FIGO: APOYAR AL MINISTRO DE SALUD EN LA IMPLEMENTACIÓN DE UN MODELO DE ABORTO SEGURO EN 9 CENTROS DE ATENCIÓN MÉDICA.</a:t>
            </a:r>
            <a:endParaRPr lang="x-es-XL" b="1" dirty="0"/>
          </a:p>
          <a:p>
            <a:pPr algn="l" rtl="0">
              <a:spcBef>
                <a:spcPct val="0"/>
              </a:spcBef>
            </a:pPr>
            <a:r>
              <a:rPr lang="x-es-XL" b="0" i="0" u="none" baseline="0"/>
              <a:t> </a:t>
            </a:r>
          </a:p>
          <a:p>
            <a:endParaRPr lang="x-es-X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457D0EC-0315-3B4A-AF7E-80DEAB9AD98D}" type="slidenum">
              <a:rPr/>
              <a:t>11</a:t>
            </a:fld>
            <a:endParaRPr lang="x-es-XL"/>
          </a:p>
        </p:txBody>
      </p:sp>
    </p:spTree>
    <p:extLst>
      <p:ext uri="{BB962C8B-B14F-4D97-AF65-F5344CB8AC3E}">
        <p14:creationId xmlns:p14="http://schemas.microsoft.com/office/powerpoint/2010/main" val="1734066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es-X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457D0EC-0315-3B4A-AF7E-80DEAB9AD98D}" type="slidenum">
              <a:rPr/>
              <a:t>12</a:t>
            </a:fld>
            <a:endParaRPr lang="x-es-XL"/>
          </a:p>
        </p:txBody>
      </p:sp>
    </p:spTree>
    <p:extLst>
      <p:ext uri="{BB962C8B-B14F-4D97-AF65-F5344CB8AC3E}">
        <p14:creationId xmlns:p14="http://schemas.microsoft.com/office/powerpoint/2010/main" val="4039958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es-X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457D0EC-0315-3B4A-AF7E-80DEAB9AD98D}" type="slidenum">
              <a:rPr/>
              <a:t>14</a:t>
            </a:fld>
            <a:endParaRPr lang="x-es-XL"/>
          </a:p>
        </p:txBody>
      </p:sp>
    </p:spTree>
    <p:extLst>
      <p:ext uri="{BB962C8B-B14F-4D97-AF65-F5344CB8AC3E}">
        <p14:creationId xmlns:p14="http://schemas.microsoft.com/office/powerpoint/2010/main" val="190977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02/12/2024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44586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02/12/2024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75383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02/12/2024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68455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02/12/2024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77400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02/12/2024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82586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02/12/2024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1645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02/12/2024</a:t>
            </a:fld>
            <a:endParaRPr lang="en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1171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02/12/2024</a:t>
            </a:fld>
            <a:endParaRPr lang="en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7868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02/12/2024</a:t>
            </a:fld>
            <a:endParaRPr lang="en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78501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02/12/2024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9756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B5C-406E-884A-B758-95AE7FF49920}" type="datetimeFigureOut">
              <a:rPr lang="en-BR" smtClean="0"/>
              <a:t>02/12/2024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7071-2EE4-4140-AE39-1290E6409D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2813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BDB5C-406E-884A-B758-95AE7FF49920}" type="datetimeFigureOut">
              <a:rPr lang="en-BR" smtClean="0"/>
              <a:t>02/12/2024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D7071-2EE4-4140-AE39-1290E6409D3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98076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africanarguments.org/2013/11/in-africa-does-democracy-improve-your-health-by-eleanor-whitehead-and-zoe-floo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s://lh7-us.googleusercontent.com/dYvVU1QYUU-vVonwAUBZCen_wSFxX3RhB23jTqVHF1CkN5P2JHL0qFKVH6N8o3N5QMOukjDdkNWWjU1FJ5kt5lP4u3KlGsA9pxQmTA1okTewHarKqbO8LxGwrqd9QtYcu3qR03ZBDaCe29olXfvulg=s2048">
            <a:extLst>
              <a:ext uri="{FF2B5EF4-FFF2-40B4-BE49-F238E27FC236}">
                <a16:creationId xmlns:a16="http://schemas.microsoft.com/office/drawing/2014/main" id="{8B3FFB70-E0CC-8143-ACF1-336C83FA6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99" y="0"/>
            <a:ext cx="7019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D32C007-195C-A347-9B04-EB33E1A18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653" y="0"/>
            <a:ext cx="12360176" cy="68985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88BF0AC-B830-7A4A-AE8C-B52AA2815981}"/>
              </a:ext>
            </a:extLst>
          </p:cNvPr>
          <p:cNvSpPr txBox="1"/>
          <p:nvPr/>
        </p:nvSpPr>
        <p:spPr>
          <a:xfrm>
            <a:off x="208753" y="1645072"/>
            <a:ext cx="5313505" cy="314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6000"/>
              </a:lnSpc>
            </a:pPr>
            <a:r>
              <a:rPr lang="x-es-XL" sz="4800" b="1" i="0" u="none" baseline="0" dirty="0">
                <a:solidFill>
                  <a:srgbClr val="F9F2EA"/>
                </a:solidFill>
                <a:latin typeface="Isidora Sans Alt Black" pitchFamily="2" charset="77"/>
                <a:cs typeface="Arial Black" panose="020B0604020202020204" pitchFamily="34" charset="0"/>
              </a:rPr>
              <a:t>El modelo de reducción de daños</a:t>
            </a:r>
          </a:p>
          <a:p>
            <a:pPr algn="l" rtl="0">
              <a:lnSpc>
                <a:spcPts val="6000"/>
              </a:lnSpc>
            </a:pPr>
            <a:r>
              <a:rPr lang="x-es-XL" sz="4800" b="0" i="1" u="none" baseline="0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Desarrollo de competencias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F1A39E-ACC2-5B41-ABCD-36ADBAA6C819}"/>
              </a:ext>
            </a:extLst>
          </p:cNvPr>
          <p:cNvSpPr txBox="1"/>
          <p:nvPr/>
        </p:nvSpPr>
        <p:spPr>
          <a:xfrm>
            <a:off x="360181" y="4868387"/>
            <a:ext cx="592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b="1" i="0" u="none" baseline="0" dirty="0">
                <a:solidFill>
                  <a:srgbClr val="F1C5B0"/>
                </a:solidFill>
                <a:latin typeface="Isidora Sans Alt Bold" pitchFamily="2" charset="77"/>
                <a:cs typeface="Arial" panose="020B0604020202020204" pitchFamily="34" charset="0"/>
              </a:rPr>
              <a:t>Cecilia Stapff</a:t>
            </a:r>
          </a:p>
          <a:p>
            <a:pPr algn="l" rtl="0"/>
            <a:r>
              <a:rPr lang="x-es-XL" b="1" i="1" u="none" baseline="0" dirty="0">
                <a:solidFill>
                  <a:srgbClr val="F1C5B0"/>
                </a:solidFill>
                <a:latin typeface="Isidora Sans Alt Bold" pitchFamily="2" charset="77"/>
                <a:cs typeface="Arial" panose="020B0604020202020204" pitchFamily="34" charset="0"/>
              </a:rPr>
              <a:t>Iniciativas Sanitarias</a:t>
            </a:r>
            <a:endParaRPr lang="x-es-XL" b="1" i="1" dirty="0">
              <a:solidFill>
                <a:srgbClr val="F1C5B0"/>
              </a:solidFill>
              <a:latin typeface="Isidora Sans Alt Bold" pitchFamily="2" charset="77"/>
              <a:cs typeface="Arial" panose="020B0604020202020204" pitchFamily="34" charset="0"/>
            </a:endParaRPr>
          </a:p>
          <a:p>
            <a:pPr algn="l" rtl="0"/>
            <a:r>
              <a:rPr lang="x-es-XL" b="1" i="1" u="none" baseline="0" dirty="0">
                <a:solidFill>
                  <a:srgbClr val="F1C5B0"/>
                </a:solidFill>
                <a:latin typeface="Isidora Sans Alt Bold" pitchFamily="2" charset="77"/>
                <a:cs typeface="Arial" panose="020B0604020202020204" pitchFamily="34" charset="0"/>
              </a:rPr>
              <a:t>URUGUAY</a:t>
            </a:r>
            <a:endParaRPr lang="x-es-XL" b="1" i="1" dirty="0">
              <a:solidFill>
                <a:srgbClr val="F1C5B0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1ED5A6-0F2A-9D40-B575-0539A839DE75}"/>
              </a:ext>
            </a:extLst>
          </p:cNvPr>
          <p:cNvSpPr txBox="1"/>
          <p:nvPr/>
        </p:nvSpPr>
        <p:spPr>
          <a:xfrm>
            <a:off x="360181" y="330627"/>
            <a:ext cx="412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1600" b="1" i="0" u="none" baseline="0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El aborto y las justicias reproductivas</a:t>
            </a:r>
          </a:p>
          <a:p>
            <a:pPr algn="l" rtl="0"/>
            <a:r>
              <a:rPr lang="x-es-XL" sz="1600" b="1" i="0" u="none" baseline="0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Reunión previa a la conferencia</a:t>
            </a:r>
          </a:p>
          <a:p>
            <a:pPr algn="l" rtl="0"/>
            <a:r>
              <a:rPr lang="x-es-XL" sz="1600" b="1" i="0" u="none" baseline="0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Tailandia, febrero de 2024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E6A2FD7-B88C-4140-88FB-C9BAA69B7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54" y="6275165"/>
            <a:ext cx="1484655" cy="1915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1383207-D50B-9749-809D-20D99E02B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86" t="23842" r="19455" b="33686"/>
          <a:stretch/>
        </p:blipFill>
        <p:spPr>
          <a:xfrm>
            <a:off x="2659129" y="6087648"/>
            <a:ext cx="1099297" cy="5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8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8349B0-3D79-4D4A-BA51-D11BBA47E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657" y="6208776"/>
            <a:ext cx="1606296" cy="207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081878-A2A6-1B42-8BC9-2FD01A1D0ED8}"/>
              </a:ext>
            </a:extLst>
          </p:cNvPr>
          <p:cNvSpPr txBox="1"/>
          <p:nvPr/>
        </p:nvSpPr>
        <p:spPr>
          <a:xfrm>
            <a:off x="3166469" y="237152"/>
            <a:ext cx="442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sz="3200" b="1" i="0" u="none" baseline="0">
                <a:solidFill>
                  <a:srgbClr val="5B39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rPr>
              <a:t>Las directrices</a:t>
            </a:r>
            <a:endParaRPr lang="x-es-XL" sz="3200" b="1" dirty="0">
              <a:solidFill>
                <a:srgbClr val="5B3974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FCABBB8-6C4D-CB41-A6DF-77A2DAA9B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706696"/>
              </p:ext>
            </p:extLst>
          </p:nvPr>
        </p:nvGraphicFramePr>
        <p:xfrm>
          <a:off x="1189973" y="1224366"/>
          <a:ext cx="10308920" cy="193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F3DE321-8883-A448-8606-9A976815754F}"/>
              </a:ext>
            </a:extLst>
          </p:cNvPr>
          <p:cNvSpPr txBox="1"/>
          <p:nvPr/>
        </p:nvSpPr>
        <p:spPr>
          <a:xfrm>
            <a:off x="1064712" y="1415441"/>
            <a:ext cx="66387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Preguntarle a las mujeres cuándo y cómo terminaron su embarazo</a:t>
            </a:r>
          </a:p>
          <a:p>
            <a:pPr marL="342900" indent="-342900" algn="l" rtl="0">
              <a:buClr>
                <a:srgbClr val="60AD8F"/>
              </a:buClr>
              <a:buFont typeface="Arial" panose="020B0604020202020204" pitchFamily="34" charset="0"/>
              <a:buChar char="•"/>
            </a:pPr>
            <a:endParaRPr lang="x-es-XL" sz="2400" b="1" dirty="0">
              <a:solidFill>
                <a:srgbClr val="5B3974"/>
              </a:solidFill>
            </a:endParaRPr>
          </a:p>
          <a:p>
            <a:pPr marL="342900" indent="-342900" algn="l" rtl="0"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Evaluar los signos y síntomas clínicos del aborto y su evolución</a:t>
            </a:r>
          </a:p>
          <a:p>
            <a:pPr marL="342900" indent="-342900" algn="l" rtl="0">
              <a:buClr>
                <a:srgbClr val="60AD8F"/>
              </a:buClr>
              <a:buFont typeface="Arial" panose="020B0604020202020204" pitchFamily="34" charset="0"/>
              <a:buChar char="•"/>
            </a:pPr>
            <a:endParaRPr lang="x-es-XL" sz="2400" b="1" dirty="0">
              <a:solidFill>
                <a:srgbClr val="5B3974"/>
              </a:solidFill>
            </a:endParaRPr>
          </a:p>
          <a:p>
            <a:pPr marL="342900" indent="-342900" algn="l" rtl="0"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Detectar la presencia de complicaciones</a:t>
            </a:r>
          </a:p>
          <a:p>
            <a:pPr marL="342900" indent="-342900" algn="l" rtl="0">
              <a:buClr>
                <a:srgbClr val="60AD8F"/>
              </a:buClr>
              <a:buFont typeface="Arial" panose="020B0604020202020204" pitchFamily="34" charset="0"/>
              <a:buChar char="•"/>
            </a:pPr>
            <a:endParaRPr lang="x-es-XL" sz="2400" b="1" dirty="0">
              <a:solidFill>
                <a:srgbClr val="5B3974"/>
              </a:solidFill>
            </a:endParaRPr>
          </a:p>
          <a:p>
            <a:pPr marL="342900" indent="-342900" algn="l" rtl="0"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Evaluar el impacto psicológico de la decisión</a:t>
            </a:r>
          </a:p>
          <a:p>
            <a:pPr marL="342900" indent="-342900" algn="l" rtl="0">
              <a:buClr>
                <a:srgbClr val="60AD8F"/>
              </a:buClr>
              <a:buFont typeface="Arial" panose="020B0604020202020204" pitchFamily="34" charset="0"/>
              <a:buChar char="•"/>
            </a:pPr>
            <a:endParaRPr lang="x-es-XL" sz="2400" b="1" dirty="0">
              <a:solidFill>
                <a:srgbClr val="5B3974"/>
              </a:solidFill>
            </a:endParaRPr>
          </a:p>
          <a:p>
            <a:pPr marL="342900" indent="-342900" algn="l" rtl="0"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Brindar anticoncepción inmediata</a:t>
            </a:r>
          </a:p>
        </p:txBody>
      </p:sp>
    </p:spTree>
    <p:extLst>
      <p:ext uri="{BB962C8B-B14F-4D97-AF65-F5344CB8AC3E}">
        <p14:creationId xmlns:p14="http://schemas.microsoft.com/office/powerpoint/2010/main" val="26153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1488D8-6F55-1843-9EBF-26837DA92877}"/>
              </a:ext>
            </a:extLst>
          </p:cNvPr>
          <p:cNvSpPr txBox="1"/>
          <p:nvPr/>
        </p:nvSpPr>
        <p:spPr>
          <a:xfrm>
            <a:off x="2283023" y="198544"/>
            <a:ext cx="7597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sz="4000" b="1" i="1" u="none" baseline="0">
                <a:solidFill>
                  <a:srgbClr val="F9F2EA"/>
                </a:solidFill>
                <a:latin typeface="Isidora Sans Alt Black" pitchFamily="2" charset="77"/>
                <a:cs typeface="Arial Black" panose="020B0604020202020204" pitchFamily="34" charset="0"/>
              </a:rPr>
              <a:t>Línea del tiempo de Iniciativas Sanitarias</a:t>
            </a:r>
            <a:endParaRPr lang="x-es-XL" sz="4000" b="1" dirty="0">
              <a:solidFill>
                <a:srgbClr val="F9F2EA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A8FCF85-0EA1-8446-AA61-5CD3DC771230}"/>
              </a:ext>
            </a:extLst>
          </p:cNvPr>
          <p:cNvSpPr/>
          <p:nvPr/>
        </p:nvSpPr>
        <p:spPr>
          <a:xfrm>
            <a:off x="595465" y="2670405"/>
            <a:ext cx="1262872" cy="1250408"/>
          </a:xfrm>
          <a:prstGeom prst="ellipse">
            <a:avLst/>
          </a:prstGeom>
          <a:solidFill>
            <a:srgbClr val="F06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es-X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C075B1-90B5-634D-A393-FC11D9496085}"/>
              </a:ext>
            </a:extLst>
          </p:cNvPr>
          <p:cNvSpPr txBox="1"/>
          <p:nvPr/>
        </p:nvSpPr>
        <p:spPr>
          <a:xfrm>
            <a:off x="341438" y="4066316"/>
            <a:ext cx="177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b="1" i="0" u="none" baseline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Iniciativas </a:t>
            </a:r>
          </a:p>
          <a:p>
            <a:pPr algn="ctr" rtl="0"/>
            <a:r>
              <a:rPr lang="x-es-XL" b="1" i="0" u="none" baseline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Sanitarias </a:t>
            </a:r>
            <a:endParaRPr lang="x-es-XL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04065C-5366-6549-9081-06D9004784AD}"/>
              </a:ext>
            </a:extLst>
          </p:cNvPr>
          <p:cNvSpPr txBox="1"/>
          <p:nvPr/>
        </p:nvSpPr>
        <p:spPr>
          <a:xfrm>
            <a:off x="249456" y="4900918"/>
            <a:ext cx="2170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sz="1400" b="1" i="0" u="none" baseline="0" dirty="0">
                <a:latin typeface="Isidora Sans Bold" pitchFamily="2" charset="77"/>
                <a:cs typeface="Arial" panose="020B0604020202020204" pitchFamily="34" charset="0"/>
              </a:rPr>
              <a:t>Publicación de la estrategia</a:t>
            </a:r>
          </a:p>
          <a:p>
            <a:pPr algn="ctr" rtl="0"/>
            <a:r>
              <a:rPr lang="x-es-XL" sz="1400" b="1" i="0" u="none" baseline="0" dirty="0">
                <a:latin typeface="Isidora Sans Bold" pitchFamily="2" charset="77"/>
                <a:cs typeface="Arial" panose="020B0604020202020204" pitchFamily="34" charset="0"/>
              </a:rPr>
              <a:t>Asociación con organizaciones</a:t>
            </a:r>
          </a:p>
          <a:p>
            <a:pPr algn="ctr" rtl="0"/>
            <a:r>
              <a:rPr lang="x-es-XL" sz="1400" b="1" i="0" u="none" baseline="0" dirty="0">
                <a:latin typeface="Isidora Sans Bold" pitchFamily="2" charset="77"/>
                <a:cs typeface="Arial" panose="020B0604020202020204" pitchFamily="34" charset="0"/>
              </a:rPr>
              <a:t>Comienza la atención en hospitales</a:t>
            </a:r>
            <a:endParaRPr lang="x-es-XL" sz="1400" b="1" dirty="0">
              <a:latin typeface="Isidora Sans Bold" pitchFamily="2" charset="77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7DEC2E-68FE-6648-91C9-217D128A399E}"/>
              </a:ext>
            </a:extLst>
          </p:cNvPr>
          <p:cNvCxnSpPr>
            <a:cxnSpLocks/>
          </p:cNvCxnSpPr>
          <p:nvPr/>
        </p:nvCxnSpPr>
        <p:spPr>
          <a:xfrm>
            <a:off x="1972873" y="3305719"/>
            <a:ext cx="1146485" cy="0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15">
            <a:extLst>
              <a:ext uri="{FF2B5EF4-FFF2-40B4-BE49-F238E27FC236}">
                <a16:creationId xmlns:a16="http://schemas.microsoft.com/office/drawing/2014/main" id="{BB407EBD-C255-E54E-BAB5-A58F6D568FC1}"/>
              </a:ext>
            </a:extLst>
          </p:cNvPr>
          <p:cNvSpPr txBox="1"/>
          <p:nvPr/>
        </p:nvSpPr>
        <p:spPr>
          <a:xfrm>
            <a:off x="5242645" y="4007270"/>
            <a:ext cx="2154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b="1" i="0" u="none" baseline="0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Se aprobó</a:t>
            </a:r>
          </a:p>
          <a:p>
            <a:pPr algn="ctr" rtl="0"/>
            <a:r>
              <a:rPr lang="x-es-XL" b="1" i="0" u="none" baseline="0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la ley de SSR</a:t>
            </a:r>
          </a:p>
          <a:p>
            <a:pPr algn="ctr" rtl="0"/>
            <a:r>
              <a:rPr lang="x-es-XL" b="1" i="0" u="none" baseline="0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y las directrices propuestas por Iniciativas Sanitarias</a:t>
            </a:r>
            <a:endParaRPr lang="x-es-XL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46D365B2-DF20-7E47-9A3F-279A63FCFB53}"/>
              </a:ext>
            </a:extLst>
          </p:cNvPr>
          <p:cNvSpPr txBox="1"/>
          <p:nvPr/>
        </p:nvSpPr>
        <p:spPr>
          <a:xfrm>
            <a:off x="7339431" y="4004356"/>
            <a:ext cx="25997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b="1" i="0" u="none" baseline="0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Director de IS ministro de salud adjunto </a:t>
            </a:r>
          </a:p>
          <a:p>
            <a:pPr algn="ctr" rtl="0"/>
            <a:r>
              <a:rPr lang="x-es-XL" b="1" i="0" u="none" baseline="0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Se reguló la ley de la SSR</a:t>
            </a:r>
          </a:p>
          <a:p>
            <a:pPr algn="ctr" rtl="0"/>
            <a:r>
              <a:rPr lang="x-es-XL" b="1" i="0" u="none" baseline="0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Servicios de SSR </a:t>
            </a:r>
          </a:p>
          <a:p>
            <a:pPr algn="ctr" rtl="0"/>
            <a:r>
              <a:rPr lang="x-es-XL" b="1" i="0" u="none" baseline="0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Disminuyó la MM</a:t>
            </a:r>
            <a:endParaRPr lang="x-es-XL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cxnSp>
        <p:nvCxnSpPr>
          <p:cNvPr id="31" name="Straight Connector 26">
            <a:extLst>
              <a:ext uri="{FF2B5EF4-FFF2-40B4-BE49-F238E27FC236}">
                <a16:creationId xmlns:a16="http://schemas.microsoft.com/office/drawing/2014/main" id="{AF426B48-E279-3B47-83E0-1F0B644B7046}"/>
              </a:ext>
            </a:extLst>
          </p:cNvPr>
          <p:cNvCxnSpPr>
            <a:cxnSpLocks/>
          </p:cNvCxnSpPr>
          <p:nvPr/>
        </p:nvCxnSpPr>
        <p:spPr>
          <a:xfrm>
            <a:off x="4469336" y="3305719"/>
            <a:ext cx="1146485" cy="0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Oval 11">
            <a:extLst>
              <a:ext uri="{FF2B5EF4-FFF2-40B4-BE49-F238E27FC236}">
                <a16:creationId xmlns:a16="http://schemas.microsoft.com/office/drawing/2014/main" id="{6687288E-1EDC-5347-9A94-946ADE854EDF}"/>
              </a:ext>
            </a:extLst>
          </p:cNvPr>
          <p:cNvSpPr/>
          <p:nvPr/>
        </p:nvSpPr>
        <p:spPr>
          <a:xfrm>
            <a:off x="3119358" y="2680515"/>
            <a:ext cx="1262872" cy="1250408"/>
          </a:xfrm>
          <a:prstGeom prst="ellipse">
            <a:avLst/>
          </a:prstGeom>
          <a:solidFill>
            <a:srgbClr val="F06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es-XL"/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62F91E95-01E8-E94D-97DF-74E291A19B35}"/>
              </a:ext>
            </a:extLst>
          </p:cNvPr>
          <p:cNvSpPr/>
          <p:nvPr/>
        </p:nvSpPr>
        <p:spPr>
          <a:xfrm>
            <a:off x="5615821" y="2641151"/>
            <a:ext cx="1262872" cy="1250408"/>
          </a:xfrm>
          <a:prstGeom prst="ellipse">
            <a:avLst/>
          </a:prstGeom>
          <a:solidFill>
            <a:srgbClr val="F06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es-XL"/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F06C0FAC-58BF-F44A-B2BD-E167B1226D4C}"/>
              </a:ext>
            </a:extLst>
          </p:cNvPr>
          <p:cNvSpPr/>
          <p:nvPr/>
        </p:nvSpPr>
        <p:spPr>
          <a:xfrm>
            <a:off x="8027136" y="2613361"/>
            <a:ext cx="1262872" cy="1250408"/>
          </a:xfrm>
          <a:prstGeom prst="ellipse">
            <a:avLst/>
          </a:prstGeom>
          <a:solidFill>
            <a:srgbClr val="F06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es-XL"/>
          </a:p>
        </p:txBody>
      </p:sp>
      <p:sp>
        <p:nvSpPr>
          <p:cNvPr id="20" name="Oval 11">
            <a:extLst>
              <a:ext uri="{FF2B5EF4-FFF2-40B4-BE49-F238E27FC236}">
                <a16:creationId xmlns:a16="http://schemas.microsoft.com/office/drawing/2014/main" id="{C8BDF536-41BD-E34E-B1B1-96891E102256}"/>
              </a:ext>
            </a:extLst>
          </p:cNvPr>
          <p:cNvSpPr/>
          <p:nvPr/>
        </p:nvSpPr>
        <p:spPr>
          <a:xfrm>
            <a:off x="10499807" y="2613361"/>
            <a:ext cx="1262872" cy="1250408"/>
          </a:xfrm>
          <a:prstGeom prst="ellipse">
            <a:avLst/>
          </a:prstGeom>
          <a:solidFill>
            <a:srgbClr val="F06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es-XL"/>
          </a:p>
        </p:txBody>
      </p:sp>
      <p:cxnSp>
        <p:nvCxnSpPr>
          <p:cNvPr id="21" name="Straight Connector 26">
            <a:extLst>
              <a:ext uri="{FF2B5EF4-FFF2-40B4-BE49-F238E27FC236}">
                <a16:creationId xmlns:a16="http://schemas.microsoft.com/office/drawing/2014/main" id="{795DBC84-E6D7-DC41-8E5D-4D99CD9A9F73}"/>
              </a:ext>
            </a:extLst>
          </p:cNvPr>
          <p:cNvCxnSpPr>
            <a:cxnSpLocks/>
          </p:cNvCxnSpPr>
          <p:nvPr/>
        </p:nvCxnSpPr>
        <p:spPr>
          <a:xfrm>
            <a:off x="6907955" y="3266355"/>
            <a:ext cx="1146485" cy="0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6">
            <a:extLst>
              <a:ext uri="{FF2B5EF4-FFF2-40B4-BE49-F238E27FC236}">
                <a16:creationId xmlns:a16="http://schemas.microsoft.com/office/drawing/2014/main" id="{A8D329C7-76F0-3D43-8AF8-197D4B55C36A}"/>
              </a:ext>
            </a:extLst>
          </p:cNvPr>
          <p:cNvCxnSpPr>
            <a:cxnSpLocks/>
          </p:cNvCxnSpPr>
          <p:nvPr/>
        </p:nvCxnSpPr>
        <p:spPr>
          <a:xfrm>
            <a:off x="9321665" y="3238565"/>
            <a:ext cx="1146485" cy="0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2F681C5-1D1C-0B41-B5F4-358C5D918FE3}"/>
              </a:ext>
            </a:extLst>
          </p:cNvPr>
          <p:cNvSpPr txBox="1"/>
          <p:nvPr/>
        </p:nvSpPr>
        <p:spPr>
          <a:xfrm>
            <a:off x="833377" y="3074061"/>
            <a:ext cx="844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2200" b="1" i="0" u="none" baseline="0"/>
              <a:t>2001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2BF0769-A4A1-1F42-A676-C09B86DEA9B6}"/>
              </a:ext>
            </a:extLst>
          </p:cNvPr>
          <p:cNvSpPr txBox="1"/>
          <p:nvPr/>
        </p:nvSpPr>
        <p:spPr>
          <a:xfrm>
            <a:off x="3344398" y="3069114"/>
            <a:ext cx="844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2200" b="1" i="0" u="none" baseline="0"/>
              <a:t>2004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3BDC4FA-C77F-FF44-AA3F-3854F08105D6}"/>
              </a:ext>
            </a:extLst>
          </p:cNvPr>
          <p:cNvSpPr txBox="1"/>
          <p:nvPr/>
        </p:nvSpPr>
        <p:spPr>
          <a:xfrm>
            <a:off x="5897642" y="3050911"/>
            <a:ext cx="844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2200" b="1" i="0" u="none" baseline="0"/>
              <a:t>2008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004221B-C3AF-CA46-A8A1-952F11C08DF1}"/>
              </a:ext>
            </a:extLst>
          </p:cNvPr>
          <p:cNvSpPr txBox="1"/>
          <p:nvPr/>
        </p:nvSpPr>
        <p:spPr>
          <a:xfrm>
            <a:off x="8246914" y="3004351"/>
            <a:ext cx="844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2200" b="1" i="0" u="none" baseline="0"/>
              <a:t>2010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09077F9-7217-654D-8445-CF16C7F4D38E}"/>
              </a:ext>
            </a:extLst>
          </p:cNvPr>
          <p:cNvSpPr txBox="1"/>
          <p:nvPr/>
        </p:nvSpPr>
        <p:spPr>
          <a:xfrm>
            <a:off x="10708767" y="3004351"/>
            <a:ext cx="844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2200" b="1" i="0" u="none" baseline="0"/>
              <a:t>2012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683FD8-97A0-5D43-AFAA-E6A9E803946F}"/>
              </a:ext>
            </a:extLst>
          </p:cNvPr>
          <p:cNvSpPr/>
          <p:nvPr/>
        </p:nvSpPr>
        <p:spPr>
          <a:xfrm>
            <a:off x="2008155" y="4012888"/>
            <a:ext cx="3485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x-es-XL" b="1" i="0" u="none" baseline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Aprobación de la </a:t>
            </a:r>
          </a:p>
          <a:p>
            <a:pPr algn="ctr" rtl="0"/>
            <a:r>
              <a:rPr lang="x-es-XL" b="1" i="0" u="none" baseline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ordenanza</a:t>
            </a:r>
          </a:p>
          <a:p>
            <a:pPr algn="ctr" rtl="0"/>
            <a:r>
              <a:rPr lang="x-es-XL" b="1" i="0" u="none" baseline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ministerial </a:t>
            </a:r>
            <a:endParaRPr lang="x-es-XL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1FEFAA41-7A05-8548-A8FA-A9940935E8B3}"/>
              </a:ext>
            </a:extLst>
          </p:cNvPr>
          <p:cNvSpPr txBox="1"/>
          <p:nvPr/>
        </p:nvSpPr>
        <p:spPr>
          <a:xfrm>
            <a:off x="9971814" y="4066316"/>
            <a:ext cx="222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b="1" i="0" u="none" baseline="0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Se aprobó la ley de la interrupción voluntaria del embarazo.</a:t>
            </a:r>
            <a:endParaRPr lang="x-es-XL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pic>
        <p:nvPicPr>
          <p:cNvPr id="36" name="Picture 18">
            <a:extLst>
              <a:ext uri="{FF2B5EF4-FFF2-40B4-BE49-F238E27FC236}">
                <a16:creationId xmlns:a16="http://schemas.microsoft.com/office/drawing/2014/main" id="{D023C1B2-6107-674D-A98B-7DD7C2EAC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732" y="1121249"/>
            <a:ext cx="1781434" cy="13397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F9264388-8246-DE4E-8785-0E2AE90E1267}"/>
              </a:ext>
            </a:extLst>
          </p:cNvPr>
          <p:cNvGrpSpPr/>
          <p:nvPr/>
        </p:nvGrpSpPr>
        <p:grpSpPr>
          <a:xfrm>
            <a:off x="2599664" y="1064086"/>
            <a:ext cx="1913206" cy="1365983"/>
            <a:chOff x="2311725" y="1027694"/>
            <a:chExt cx="2881313" cy="1654292"/>
          </a:xfrm>
        </p:grpSpPr>
        <p:pic>
          <p:nvPicPr>
            <p:cNvPr id="37" name="Picture 3" descr="CA3IQ537">
              <a:extLst>
                <a:ext uri="{FF2B5EF4-FFF2-40B4-BE49-F238E27FC236}">
                  <a16:creationId xmlns:a16="http://schemas.microsoft.com/office/drawing/2014/main" id="{505A0D2C-4EF6-4249-AA22-2FE750CCE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9245" b="64558"/>
            <a:stretch>
              <a:fillRect/>
            </a:stretch>
          </p:blipFill>
          <p:spPr bwMode="auto">
            <a:xfrm>
              <a:off x="2311725" y="1027694"/>
              <a:ext cx="2878138" cy="11525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8" name="Picture 4" descr="CA3IQ537">
              <a:extLst>
                <a:ext uri="{FF2B5EF4-FFF2-40B4-BE49-F238E27FC236}">
                  <a16:creationId xmlns:a16="http://schemas.microsoft.com/office/drawing/2014/main" id="{ED6D8D0D-999E-0B4B-8194-A6A58E632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75790" b="9998"/>
            <a:stretch>
              <a:fillRect/>
            </a:stretch>
          </p:blipFill>
          <p:spPr bwMode="auto">
            <a:xfrm>
              <a:off x="2311725" y="2178749"/>
              <a:ext cx="2881313" cy="5032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23A70773-1898-8641-8C7C-712E4894B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668" y="1108099"/>
            <a:ext cx="2026862" cy="135293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94EE421-31A0-7C41-9506-0D1443AA7E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960" r="24402"/>
          <a:stretch/>
        </p:blipFill>
        <p:spPr>
          <a:xfrm>
            <a:off x="10117085" y="1121249"/>
            <a:ext cx="1645594" cy="13373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9" name="Picture 26" descr="C:\RESPALDO LEONEL\INICIATIVAS ASOCIACION CIVIL\IS 10años\FOTOS IS 10 años\Nueva carpeta\CAH8ONTH.jpg">
            <a:extLst>
              <a:ext uri="{FF2B5EF4-FFF2-40B4-BE49-F238E27FC236}">
                <a16:creationId xmlns:a16="http://schemas.microsoft.com/office/drawing/2014/main" id="{2D0DF95E-455E-4344-A628-CF0EF8CD7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6" y="1047329"/>
            <a:ext cx="1895657" cy="139594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upo 41">
            <a:extLst>
              <a:ext uri="{FF2B5EF4-FFF2-40B4-BE49-F238E27FC236}">
                <a16:creationId xmlns:a16="http://schemas.microsoft.com/office/drawing/2014/main" id="{B6EF6CDC-99FC-204D-B34C-B9B6293E5D55}"/>
              </a:ext>
            </a:extLst>
          </p:cNvPr>
          <p:cNvGrpSpPr/>
          <p:nvPr/>
        </p:nvGrpSpPr>
        <p:grpSpPr>
          <a:xfrm>
            <a:off x="4443579" y="5703184"/>
            <a:ext cx="5150587" cy="569623"/>
            <a:chOff x="4510762" y="6026727"/>
            <a:chExt cx="5150587" cy="637309"/>
          </a:xfrm>
        </p:grpSpPr>
        <p:sp>
          <p:nvSpPr>
            <p:cNvPr id="40" name="Flecha derecha 39">
              <a:extLst>
                <a:ext uri="{FF2B5EF4-FFF2-40B4-BE49-F238E27FC236}">
                  <a16:creationId xmlns:a16="http://schemas.microsoft.com/office/drawing/2014/main" id="{97FCDF0A-BF5E-B340-B025-CF8A14605435}"/>
                </a:ext>
              </a:extLst>
            </p:cNvPr>
            <p:cNvSpPr/>
            <p:nvPr/>
          </p:nvSpPr>
          <p:spPr>
            <a:xfrm>
              <a:off x="4510762" y="6026727"/>
              <a:ext cx="4300729" cy="637309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es-XL"/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5FC82BA5-EB7F-7542-8792-9A349DE63A3C}"/>
                </a:ext>
              </a:extLst>
            </p:cNvPr>
            <p:cNvSpPr txBox="1"/>
            <p:nvPr/>
          </p:nvSpPr>
          <p:spPr>
            <a:xfrm>
              <a:off x="5615821" y="6195609"/>
              <a:ext cx="4045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x-es-XL" b="0" i="0" u="none" baseline="0"/>
                <a:t>PROYECTO FIGO</a:t>
              </a:r>
            </a:p>
          </p:txBody>
        </p:sp>
      </p:grpSp>
      <p:sp>
        <p:nvSpPr>
          <p:cNvPr id="43" name="Flecha derecha 42">
            <a:extLst>
              <a:ext uri="{FF2B5EF4-FFF2-40B4-BE49-F238E27FC236}">
                <a16:creationId xmlns:a16="http://schemas.microsoft.com/office/drawing/2014/main" id="{492C186A-E61B-5F4D-AE6D-66D667E9FEC4}"/>
              </a:ext>
            </a:extLst>
          </p:cNvPr>
          <p:cNvSpPr/>
          <p:nvPr/>
        </p:nvSpPr>
        <p:spPr>
          <a:xfrm>
            <a:off x="3765176" y="6290848"/>
            <a:ext cx="8191297" cy="47017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x-es-XL" b="0" i="0" u="none" baseline="0" dirty="0">
                <a:solidFill>
                  <a:schemeClr val="tx1"/>
                </a:solidFill>
              </a:rPr>
              <a:t>APOYO DE FÒS FEMINISTA PARA EXPANDIR EL MODELO DE REDUCCIÓN DE DAÑOS</a:t>
            </a:r>
          </a:p>
        </p:txBody>
      </p:sp>
    </p:spTree>
    <p:extLst>
      <p:ext uri="{BB962C8B-B14F-4D97-AF65-F5344CB8AC3E}">
        <p14:creationId xmlns:p14="http://schemas.microsoft.com/office/powerpoint/2010/main" val="336398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1488D8-6F55-1843-9EBF-26837DA92877}"/>
              </a:ext>
            </a:extLst>
          </p:cNvPr>
          <p:cNvSpPr txBox="1"/>
          <p:nvPr/>
        </p:nvSpPr>
        <p:spPr>
          <a:xfrm>
            <a:off x="595465" y="170962"/>
            <a:ext cx="759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sz="5400" b="1" i="0" u="none" baseline="0">
                <a:solidFill>
                  <a:srgbClr val="F9F2EA"/>
                </a:solidFill>
                <a:latin typeface="Isidora Sans Alt Black" pitchFamily="2" charset="77"/>
                <a:cs typeface="Arial Black" panose="020B0604020202020204" pitchFamily="34" charset="0"/>
              </a:rPr>
              <a:t>Línea del tiempo</a:t>
            </a:r>
            <a:endParaRPr lang="x-es-XL" sz="5400" b="1" dirty="0">
              <a:solidFill>
                <a:srgbClr val="F9F2EA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A8FCF85-0EA1-8446-AA61-5CD3DC771230}"/>
              </a:ext>
            </a:extLst>
          </p:cNvPr>
          <p:cNvSpPr/>
          <p:nvPr/>
        </p:nvSpPr>
        <p:spPr>
          <a:xfrm>
            <a:off x="595465" y="2670405"/>
            <a:ext cx="1262872" cy="1250408"/>
          </a:xfrm>
          <a:prstGeom prst="ellipse">
            <a:avLst/>
          </a:prstGeom>
          <a:solidFill>
            <a:srgbClr val="F06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es-X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C075B1-90B5-634D-A393-FC11D9496085}"/>
              </a:ext>
            </a:extLst>
          </p:cNvPr>
          <p:cNvSpPr txBox="1"/>
          <p:nvPr/>
        </p:nvSpPr>
        <p:spPr>
          <a:xfrm>
            <a:off x="232208" y="4062656"/>
            <a:ext cx="19893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b="1" i="0" u="none" baseline="0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Consenso</a:t>
            </a:r>
          </a:p>
          <a:p>
            <a:pPr algn="ctr" rtl="0"/>
            <a:r>
              <a:rPr lang="x-es-XL" b="1" i="0" u="none" baseline="0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de Montevideo</a:t>
            </a:r>
          </a:p>
          <a:p>
            <a:pPr algn="ctr" rtl="0"/>
            <a:endParaRPr lang="x-es-XL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  <a:p>
            <a:pPr algn="ctr" rtl="0"/>
            <a:r>
              <a:rPr lang="x-es-XL" b="1" i="0" u="none" baseline="0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Implementación</a:t>
            </a:r>
          </a:p>
          <a:p>
            <a:pPr algn="ctr" rtl="0"/>
            <a:r>
              <a:rPr lang="x-es-XL" b="1" i="0" u="none" baseline="0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de la ley</a:t>
            </a:r>
          </a:p>
          <a:p>
            <a:pPr algn="ctr" rtl="0"/>
            <a:r>
              <a:rPr lang="x-es-XL" b="1" i="0" u="none" baseline="0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del aborto </a:t>
            </a:r>
          </a:p>
          <a:p>
            <a:pPr algn="ctr" rtl="0"/>
            <a:endParaRPr lang="x-es-XL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  <a:p>
            <a:pPr algn="ctr" rtl="0"/>
            <a:r>
              <a:rPr lang="x-es-XL" b="1" i="0" u="none" baseline="0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IS entrena a equipos de salud</a:t>
            </a:r>
            <a:endParaRPr lang="x-es-XL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7DEC2E-68FE-6648-91C9-217D128A399E}"/>
              </a:ext>
            </a:extLst>
          </p:cNvPr>
          <p:cNvCxnSpPr>
            <a:cxnSpLocks/>
          </p:cNvCxnSpPr>
          <p:nvPr/>
        </p:nvCxnSpPr>
        <p:spPr>
          <a:xfrm flipV="1">
            <a:off x="1972873" y="3305719"/>
            <a:ext cx="4347244" cy="1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2F681C5-1D1C-0B41-B5F4-358C5D918FE3}"/>
              </a:ext>
            </a:extLst>
          </p:cNvPr>
          <p:cNvSpPr txBox="1"/>
          <p:nvPr/>
        </p:nvSpPr>
        <p:spPr>
          <a:xfrm>
            <a:off x="833377" y="3074061"/>
            <a:ext cx="844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2200" b="1" i="0" u="none" baseline="0"/>
              <a:t>2013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8B22B31-1C79-B445-8984-DFA9F39D3CD8}"/>
              </a:ext>
            </a:extLst>
          </p:cNvPr>
          <p:cNvGrpSpPr/>
          <p:nvPr/>
        </p:nvGrpSpPr>
        <p:grpSpPr>
          <a:xfrm>
            <a:off x="6411850" y="2640020"/>
            <a:ext cx="1262872" cy="1250408"/>
            <a:chOff x="10499807" y="2613361"/>
            <a:chExt cx="1262872" cy="1250408"/>
          </a:xfrm>
        </p:grpSpPr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C8BDF536-41BD-E34E-B1B1-96891E102256}"/>
                </a:ext>
              </a:extLst>
            </p:cNvPr>
            <p:cNvSpPr/>
            <p:nvPr/>
          </p:nvSpPr>
          <p:spPr>
            <a:xfrm>
              <a:off x="10499807" y="2613361"/>
              <a:ext cx="1262872" cy="1250408"/>
            </a:xfrm>
            <a:prstGeom prst="ellipse">
              <a:avLst/>
            </a:prstGeom>
            <a:solidFill>
              <a:srgbClr val="F060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es-XL"/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609077F9-7217-654D-8445-CF16C7F4D38E}"/>
                </a:ext>
              </a:extLst>
            </p:cNvPr>
            <p:cNvSpPr txBox="1"/>
            <p:nvPr/>
          </p:nvSpPr>
          <p:spPr>
            <a:xfrm>
              <a:off x="10708767" y="3004351"/>
              <a:ext cx="8449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x-es-XL" sz="2200" b="1" i="0" u="none" baseline="0"/>
                <a:t>2023</a:t>
              </a:r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1FEFAA41-7A05-8548-A8FA-A9940935E8B3}"/>
              </a:ext>
            </a:extLst>
          </p:cNvPr>
          <p:cNvSpPr txBox="1"/>
          <p:nvPr/>
        </p:nvSpPr>
        <p:spPr>
          <a:xfrm>
            <a:off x="5933193" y="4066316"/>
            <a:ext cx="2220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b="1" i="0" u="none" baseline="0" dirty="0">
                <a:solidFill>
                  <a:srgbClr val="F9F2EA"/>
                </a:solidFill>
                <a:latin typeface="Isidora Sans Alt Bold" pitchFamily="2" charset="77"/>
                <a:cs typeface="Arial" panose="020B0604020202020204" pitchFamily="34" charset="0"/>
              </a:rPr>
              <a:t>10 años desde la implementación de la ley de la interrupción voluntaria del embarazo</a:t>
            </a:r>
            <a:endParaRPr lang="x-es-XL" b="1" dirty="0">
              <a:solidFill>
                <a:srgbClr val="F9F2EA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F3B4FE-8B28-EA4E-B535-5C2F8F42C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98" y="891808"/>
            <a:ext cx="2423353" cy="16130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A074D5B-B063-E24F-9EBC-217FA2F2D7DE}"/>
              </a:ext>
            </a:extLst>
          </p:cNvPr>
          <p:cNvSpPr txBox="1"/>
          <p:nvPr/>
        </p:nvSpPr>
        <p:spPr>
          <a:xfrm>
            <a:off x="8536872" y="1935654"/>
            <a:ext cx="32081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x-es-XL" sz="2800" b="1" i="0" u="none" baseline="0" dirty="0">
                <a:solidFill>
                  <a:srgbClr val="F9F2EA"/>
                </a:solidFill>
              </a:rPr>
              <a:t>Aborto seguro en todo el sistema de salud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x-es-XL" sz="2800" b="1" i="0" u="none" baseline="0" dirty="0">
                <a:solidFill>
                  <a:srgbClr val="F9F2EA"/>
                </a:solidFill>
              </a:rPr>
              <a:t>Menor tasa de aborto en LAC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x-es-XL" sz="2800" b="1" i="0" u="none" baseline="0" dirty="0">
                <a:solidFill>
                  <a:srgbClr val="F9F2EA"/>
                </a:solidFill>
              </a:rPr>
              <a:t>MM por aborto total en valores bajos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x-es-XL" sz="2800" b="1" dirty="0">
              <a:solidFill>
                <a:srgbClr val="F9F2EA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800326B-9C05-494C-94A1-45E712A6F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88" b="40707"/>
          <a:stretch/>
        </p:blipFill>
        <p:spPr>
          <a:xfrm>
            <a:off x="5771011" y="949098"/>
            <a:ext cx="2334786" cy="157848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6534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6C483B6-7B12-8D43-8C25-1545746E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0"/>
            <a:ext cx="11695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D32C007-195C-A347-9B04-EB33E1A18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653" y="0"/>
            <a:ext cx="12360176" cy="68985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88BF0AC-B830-7A4A-AE8C-B52AA2815981}"/>
              </a:ext>
            </a:extLst>
          </p:cNvPr>
          <p:cNvSpPr txBox="1"/>
          <p:nvPr/>
        </p:nvSpPr>
        <p:spPr>
          <a:xfrm>
            <a:off x="-1" y="2183111"/>
            <a:ext cx="5342965" cy="237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6000"/>
              </a:lnSpc>
            </a:pPr>
            <a:r>
              <a:rPr lang="x-es-XL" sz="4800" b="1" i="0" u="none" baseline="0" dirty="0">
                <a:solidFill>
                  <a:schemeClr val="bg1"/>
                </a:solidFill>
                <a:latin typeface="Isidora Sans Alt Black" pitchFamily="2" charset="77"/>
                <a:cs typeface="Arial Black" panose="020B0604020202020204" pitchFamily="34" charset="0"/>
              </a:rPr>
              <a:t>Incidencia en</a:t>
            </a:r>
          </a:p>
          <a:p>
            <a:pPr algn="l" rtl="0">
              <a:lnSpc>
                <a:spcPts val="6000"/>
              </a:lnSpc>
            </a:pPr>
            <a:r>
              <a:rPr lang="x-es-XL" sz="4800" b="1" i="0" u="none" baseline="0" dirty="0">
                <a:solidFill>
                  <a:schemeClr val="bg1"/>
                </a:solidFill>
                <a:latin typeface="Isidora Sans Alt Black" pitchFamily="2" charset="77"/>
                <a:cs typeface="Arial Black" panose="020B0604020202020204" pitchFamily="34" charset="0"/>
              </a:rPr>
              <a:t>el modelo de reducción de daños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F1A39E-ACC2-5B41-ABCD-36ADBAA6C819}"/>
              </a:ext>
            </a:extLst>
          </p:cNvPr>
          <p:cNvSpPr txBox="1"/>
          <p:nvPr/>
        </p:nvSpPr>
        <p:spPr>
          <a:xfrm>
            <a:off x="360181" y="4868387"/>
            <a:ext cx="592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b="1" i="0" u="none" baseline="0">
                <a:solidFill>
                  <a:srgbClr val="F1C5B0"/>
                </a:solidFill>
                <a:latin typeface="Isidora Sans Alt Bold" pitchFamily="2" charset="77"/>
                <a:cs typeface="Arial" panose="020B0604020202020204" pitchFamily="34" charset="0"/>
              </a:rPr>
              <a:t>Cecilia Stapff</a:t>
            </a:r>
          </a:p>
          <a:p>
            <a:pPr algn="l" rtl="0"/>
            <a:r>
              <a:rPr lang="x-es-XL" b="1" i="1" u="none" baseline="0">
                <a:solidFill>
                  <a:srgbClr val="F1C5B0"/>
                </a:solidFill>
                <a:latin typeface="Isidora Sans Alt Bold" pitchFamily="2" charset="77"/>
                <a:cs typeface="Arial" panose="020B0604020202020204" pitchFamily="34" charset="0"/>
              </a:rPr>
              <a:t>Iniciativas Sanitarias</a:t>
            </a:r>
            <a:endParaRPr lang="x-es-XL" b="1" i="1" dirty="0">
              <a:solidFill>
                <a:srgbClr val="F1C5B0"/>
              </a:solidFill>
              <a:latin typeface="Isidora Sans Alt Bold" pitchFamily="2" charset="77"/>
              <a:cs typeface="Arial" panose="020B0604020202020204" pitchFamily="34" charset="0"/>
            </a:endParaRPr>
          </a:p>
          <a:p>
            <a:pPr algn="l" rtl="0"/>
            <a:r>
              <a:rPr lang="x-es-XL" b="1" i="1" u="none" baseline="0">
                <a:solidFill>
                  <a:srgbClr val="F1C5B0"/>
                </a:solidFill>
                <a:latin typeface="Isidora Sans Alt Bold" pitchFamily="2" charset="77"/>
                <a:cs typeface="Arial" panose="020B0604020202020204" pitchFamily="34" charset="0"/>
              </a:rPr>
              <a:t>URUGUAY</a:t>
            </a:r>
            <a:endParaRPr lang="x-es-XL" b="1" i="1" dirty="0">
              <a:solidFill>
                <a:srgbClr val="F1C5B0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1ED5A6-0F2A-9D40-B575-0539A839DE75}"/>
              </a:ext>
            </a:extLst>
          </p:cNvPr>
          <p:cNvSpPr txBox="1"/>
          <p:nvPr/>
        </p:nvSpPr>
        <p:spPr>
          <a:xfrm>
            <a:off x="0" y="425423"/>
            <a:ext cx="412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1600" b="1" i="0" u="none" baseline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El aborto y las justicias reproductivas</a:t>
            </a:r>
          </a:p>
          <a:p>
            <a:pPr algn="l" rtl="0"/>
            <a:r>
              <a:rPr lang="x-es-XL" sz="1600" b="1" i="0" u="none" baseline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Reunión previa a la conferencia</a:t>
            </a:r>
          </a:p>
          <a:p>
            <a:pPr algn="l" rtl="0"/>
            <a:r>
              <a:rPr lang="x-es-XL" sz="1600" b="1" i="0" u="none" baseline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Tailandia, febrero de 2024</a:t>
            </a:r>
            <a:endParaRPr lang="x-es-XL" sz="1600" b="1" dirty="0">
              <a:solidFill>
                <a:srgbClr val="60AD8F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E6A2FD7-B88C-4140-88FB-C9BAA69B7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54" y="6275165"/>
            <a:ext cx="1484655" cy="1915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1383207-D50B-9749-809D-20D99E02B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86" t="23842" r="19455" b="33686"/>
          <a:stretch/>
        </p:blipFill>
        <p:spPr>
          <a:xfrm>
            <a:off x="2659129" y="6087648"/>
            <a:ext cx="1099297" cy="5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3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DB5DB13-CC8B-D741-AC76-9BF5C4465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295" y="-517162"/>
            <a:ext cx="6384057" cy="8515205"/>
          </a:xfrm>
          <a:prstGeom prst="rect">
            <a:avLst/>
          </a:prstGeom>
        </p:spPr>
      </p:pic>
      <p:sp>
        <p:nvSpPr>
          <p:cNvPr id="21" name="Forma Livre 20">
            <a:extLst>
              <a:ext uri="{FF2B5EF4-FFF2-40B4-BE49-F238E27FC236}">
                <a16:creationId xmlns:a16="http://schemas.microsoft.com/office/drawing/2014/main" id="{4C92FDEA-02FB-AE41-BB0C-EEAE0A148A21}"/>
              </a:ext>
            </a:extLst>
          </p:cNvPr>
          <p:cNvSpPr/>
          <p:nvPr/>
        </p:nvSpPr>
        <p:spPr>
          <a:xfrm rot="10800000">
            <a:off x="4289398" y="0"/>
            <a:ext cx="8105410" cy="6858000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B3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x-es-X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CA6140-007A-3C4D-9ED1-8FDCDECBAF0B}"/>
              </a:ext>
            </a:extLst>
          </p:cNvPr>
          <p:cNvSpPr txBox="1"/>
          <p:nvPr/>
        </p:nvSpPr>
        <p:spPr>
          <a:xfrm>
            <a:off x="6032352" y="220102"/>
            <a:ext cx="5844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3200" b="1" i="0" u="none" baseline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Los dos lemas principales:</a:t>
            </a:r>
          </a:p>
          <a:p>
            <a:endParaRPr lang="x-es-XL" sz="32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73F15-9F20-444A-AB86-43BECCA30E0F}"/>
              </a:ext>
            </a:extLst>
          </p:cNvPr>
          <p:cNvSpPr txBox="1"/>
          <p:nvPr/>
        </p:nvSpPr>
        <p:spPr>
          <a:xfrm rot="16200000">
            <a:off x="-2943395" y="3395340"/>
            <a:ext cx="62666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x-es-XL" sz="600" b="0" i="0" u="none" kern="3600" spc="50" baseline="0">
                <a:solidFill>
                  <a:srgbClr val="F9F2EA"/>
                </a:solidFill>
                <a:latin typeface="Isidora Sans SemiBold" pitchFamily="2" charset="77"/>
                <a:cs typeface="Arial" panose="020B0604020202020204" pitchFamily="34" charset="0"/>
              </a:rPr>
              <a:t>LOLA GUERRA  |  MÉXICO</a:t>
            </a:r>
            <a:endParaRPr lang="x-es-XL" sz="600" kern="3600" spc="50" dirty="0">
              <a:solidFill>
                <a:srgbClr val="F9F2EA"/>
              </a:solidFill>
              <a:latin typeface="Isidora Sans SemiBold" pitchFamily="2" charset="77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490568-5C39-3F4C-B2AD-B387B60915A9}"/>
              </a:ext>
            </a:extLst>
          </p:cNvPr>
          <p:cNvSpPr txBox="1"/>
          <p:nvPr/>
        </p:nvSpPr>
        <p:spPr>
          <a:xfrm>
            <a:off x="6703251" y="1536174"/>
            <a:ext cx="45025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2800" b="1" i="0" u="none" baseline="0" dirty="0">
                <a:solidFill>
                  <a:schemeClr val="bg1"/>
                </a:solidFill>
              </a:rPr>
              <a:t>Mientras discutimos y contribuimos con los cambios legales: debemos reducir los riesgos y daños</a:t>
            </a:r>
          </a:p>
          <a:p>
            <a:pPr marL="457200" indent="-457200" algn="just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x-es-XL" sz="2800" b="1" dirty="0">
              <a:solidFill>
                <a:schemeClr val="bg1"/>
              </a:solidFill>
            </a:endParaRPr>
          </a:p>
          <a:p>
            <a:pPr marL="457200" indent="-457200" algn="just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2800" b="1" i="0" u="none" baseline="0" dirty="0">
                <a:solidFill>
                  <a:schemeClr val="bg1"/>
                </a:solidFill>
              </a:rPr>
              <a:t>Para disminuir la cantidad de abotos:</a:t>
            </a:r>
          </a:p>
          <a:p>
            <a:pPr algn="just" rtl="0">
              <a:buClr>
                <a:srgbClr val="60AD8F"/>
              </a:buClr>
            </a:pPr>
            <a:r>
              <a:rPr lang="x-es-XL" sz="2800" b="1" i="0" u="none" baseline="0" dirty="0">
                <a:solidFill>
                  <a:schemeClr val="bg1"/>
                </a:solidFill>
              </a:rPr>
              <a:t>      EIS</a:t>
            </a:r>
          </a:p>
          <a:p>
            <a:pPr algn="just" rtl="0"/>
            <a:r>
              <a:rPr lang="x-es-XL" sz="2800" b="1" i="0" u="none" baseline="0" dirty="0">
                <a:solidFill>
                  <a:schemeClr val="bg1"/>
                </a:solidFill>
              </a:rPr>
              <a:t>      Anticoncepción</a:t>
            </a:r>
          </a:p>
          <a:p>
            <a:pPr algn="just" rtl="0"/>
            <a:r>
              <a:rPr lang="x-es-XL" sz="2800" b="1" i="0" u="none" baseline="0" dirty="0">
                <a:solidFill>
                  <a:schemeClr val="bg1"/>
                </a:solidFill>
              </a:rPr>
              <a:t>      Acceso seguro</a:t>
            </a:r>
          </a:p>
        </p:txBody>
      </p:sp>
    </p:spTree>
    <p:extLst>
      <p:ext uri="{BB962C8B-B14F-4D97-AF65-F5344CB8AC3E}">
        <p14:creationId xmlns:p14="http://schemas.microsoft.com/office/powerpoint/2010/main" val="3757585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8A216D3-68A9-964E-85F8-B010968CCC1D}"/>
              </a:ext>
            </a:extLst>
          </p:cNvPr>
          <p:cNvSpPr/>
          <p:nvPr/>
        </p:nvSpPr>
        <p:spPr>
          <a:xfrm>
            <a:off x="-289251" y="-1321744"/>
            <a:ext cx="12867237" cy="8578158"/>
          </a:xfrm>
          <a:prstGeom prst="rect">
            <a:avLst/>
          </a:prstGeom>
          <a:solidFill>
            <a:schemeClr val="accent1">
              <a:alpha val="9158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es-X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4D680D-F6B1-3043-9089-FFD0F1CED86A}"/>
              </a:ext>
            </a:extLst>
          </p:cNvPr>
          <p:cNvSpPr txBox="1"/>
          <p:nvPr/>
        </p:nvSpPr>
        <p:spPr>
          <a:xfrm>
            <a:off x="1691634" y="249188"/>
            <a:ext cx="8554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sz="5400" b="1" i="0" u="none" baseline="0">
                <a:solidFill>
                  <a:srgbClr val="F06043"/>
                </a:solidFill>
              </a:rPr>
              <a:t>El marco del modelo enfatiza</a:t>
            </a:r>
            <a:endParaRPr lang="x-es-XL" sz="54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D0D54B-DC25-464A-A2CB-9F6609485220}"/>
              </a:ext>
            </a:extLst>
          </p:cNvPr>
          <p:cNvSpPr txBox="1"/>
          <p:nvPr/>
        </p:nvSpPr>
        <p:spPr>
          <a:xfrm>
            <a:off x="743919" y="2367419"/>
            <a:ext cx="1012867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3200" b="1" i="0" u="none" baseline="0">
                <a:solidFill>
                  <a:srgbClr val="F9F2EA"/>
                </a:solidFill>
              </a:rPr>
              <a:t>Aunque continuamos impulsando la legalización del aborto, no es necesario implementar el programa.</a:t>
            </a:r>
          </a:p>
          <a:p>
            <a:endParaRPr lang="x-es-XL" sz="3200" b="1" dirty="0">
              <a:solidFill>
                <a:srgbClr val="F9F2EA"/>
              </a:solidFill>
            </a:endParaRPr>
          </a:p>
          <a:p>
            <a:pPr algn="l" rtl="0"/>
            <a:r>
              <a:rPr lang="x-es-XL" sz="3200" b="1" i="0" u="none" baseline="0">
                <a:solidFill>
                  <a:srgbClr val="F9F2EA"/>
                </a:solidFill>
              </a:rPr>
              <a:t>Solamente necesita:</a:t>
            </a:r>
          </a:p>
          <a:p>
            <a:pPr marL="914400" lvl="1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3200" b="1" i="0" u="none" baseline="0">
                <a:solidFill>
                  <a:srgbClr val="F9F2EA"/>
                </a:solidFill>
              </a:rPr>
              <a:t>Un equipo de atención médica comprometido, integral/multidisciplinario  </a:t>
            </a:r>
          </a:p>
          <a:p>
            <a:pPr marL="914400" lvl="1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3200" b="1" i="0" u="none" baseline="0">
                <a:solidFill>
                  <a:srgbClr val="F9F2EA"/>
                </a:solidFill>
              </a:rPr>
              <a:t>Idoneidad del sistema de salud</a:t>
            </a:r>
          </a:p>
          <a:p>
            <a:pPr marL="914400" lvl="1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3200" b="1" i="0" u="none" baseline="0">
                <a:solidFill>
                  <a:srgbClr val="F9F2EA"/>
                </a:solidFill>
              </a:rPr>
              <a:t>Difusión de la opinión pública</a:t>
            </a:r>
          </a:p>
          <a:p>
            <a:endParaRPr lang="x-es-XL" dirty="0"/>
          </a:p>
        </p:txBody>
      </p:sp>
    </p:spTree>
    <p:extLst>
      <p:ext uri="{BB962C8B-B14F-4D97-AF65-F5344CB8AC3E}">
        <p14:creationId xmlns:p14="http://schemas.microsoft.com/office/powerpoint/2010/main" val="133988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5D98D-7A71-8E47-BF4A-B027C0B27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657" y="6208776"/>
            <a:ext cx="1606296" cy="2072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A78DD5-B18A-CD49-B063-BCACFAF301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3076575" y="-1091035"/>
            <a:ext cx="9453564" cy="12966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4D680D-F6B1-3043-9089-FFD0F1CED86A}"/>
              </a:ext>
            </a:extLst>
          </p:cNvPr>
          <p:cNvSpPr txBox="1"/>
          <p:nvPr/>
        </p:nvSpPr>
        <p:spPr>
          <a:xfrm>
            <a:off x="1958152" y="1201165"/>
            <a:ext cx="8375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sz="4000" b="1" i="0" u="none" baseline="0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DISCURSO PÚBLICO </a:t>
            </a:r>
          </a:p>
          <a:p>
            <a:pPr algn="ctr" rtl="0"/>
            <a:r>
              <a:rPr lang="x-es-XL" sz="4000" b="1" i="0" u="none" baseline="0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D</a:t>
            </a:r>
            <a:r>
              <a:rPr lang="es-AR" sz="4000" b="1" i="0" u="none" baseline="0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ó</a:t>
            </a:r>
            <a:r>
              <a:rPr lang="x-es-XL" sz="4000" b="1" i="0" u="none" baseline="0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nde comenzamos:</a:t>
            </a:r>
          </a:p>
          <a:p>
            <a:pPr marL="457200" indent="-457200" algn="just" rtl="0">
              <a:buClr>
                <a:srgbClr val="F06043"/>
              </a:buClr>
              <a:buFont typeface="Arial" panose="020B0604020202020204" pitchFamily="34" charset="0"/>
              <a:buChar char="•"/>
            </a:pPr>
            <a:endParaRPr lang="x-es-XL" sz="3200" b="1" dirty="0">
              <a:solidFill>
                <a:srgbClr val="5B3974"/>
              </a:solidFill>
              <a:latin typeface="Isidora Sans Alt Black" pitchFamily="2" charset="77"/>
              <a:cs typeface="Arial Black" panose="020B0604020202020204" pitchFamily="34" charset="0"/>
            </a:endParaRPr>
          </a:p>
          <a:p>
            <a:pPr marL="457200" indent="-457200" algn="just" rtl="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x-es-XL" sz="3200" b="1" i="0" u="none" baseline="0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Esto no es cualquier problema de sexualidad</a:t>
            </a:r>
          </a:p>
          <a:p>
            <a:pPr marL="457200" indent="-457200" algn="just" rtl="0">
              <a:buClr>
                <a:srgbClr val="F06043"/>
              </a:buClr>
              <a:buFont typeface="Arial" panose="020B0604020202020204" pitchFamily="34" charset="0"/>
              <a:buChar char="•"/>
            </a:pPr>
            <a:endParaRPr lang="x-es-XL" sz="3200" b="1" dirty="0">
              <a:solidFill>
                <a:srgbClr val="5B3974"/>
              </a:solidFill>
              <a:latin typeface="Isidora Sans Alt Black" pitchFamily="2" charset="77"/>
              <a:cs typeface="Arial Black" panose="020B0604020202020204" pitchFamily="34" charset="0"/>
            </a:endParaRPr>
          </a:p>
          <a:p>
            <a:pPr marL="457200" indent="-457200" algn="just" rtl="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x-es-XL" sz="3200" b="1" i="0" u="none" baseline="0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Esto no es un tema controversial más</a:t>
            </a:r>
          </a:p>
          <a:p>
            <a:pPr marL="457200" indent="-457200" algn="just" rtl="0">
              <a:buClr>
                <a:srgbClr val="F06043"/>
              </a:buClr>
              <a:buFont typeface="Arial" panose="020B0604020202020204" pitchFamily="34" charset="0"/>
              <a:buChar char="•"/>
            </a:pPr>
            <a:endParaRPr lang="x-es-XL" sz="3200" b="1" dirty="0">
              <a:solidFill>
                <a:srgbClr val="5B3974"/>
              </a:solidFill>
              <a:latin typeface="Isidora Sans Alt Black" pitchFamily="2" charset="77"/>
              <a:cs typeface="Arial Black" panose="020B0604020202020204" pitchFamily="34" charset="0"/>
            </a:endParaRPr>
          </a:p>
          <a:p>
            <a:pPr marL="457200" indent="-457200" algn="just" rtl="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x-es-XL" sz="3200" b="1" i="0" u="none" baseline="0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Este es un tema de vida: "dilema": de principio a fin</a:t>
            </a:r>
          </a:p>
          <a:p>
            <a:pPr algn="just" rtl="0">
              <a:buClr>
                <a:srgbClr val="F06043"/>
              </a:buClr>
            </a:pPr>
            <a:endParaRPr lang="x-es-XL" sz="3200" b="1" dirty="0">
              <a:solidFill>
                <a:srgbClr val="5B3974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67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5D98D-7A71-8E47-BF4A-B027C0B27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657" y="6208776"/>
            <a:ext cx="1606296" cy="2072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A78DD5-B18A-CD49-B063-BCACFAF301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3029918" y="-936052"/>
            <a:ext cx="9453564" cy="12966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4D680D-F6B1-3043-9089-FFD0F1CED86A}"/>
              </a:ext>
            </a:extLst>
          </p:cNvPr>
          <p:cNvSpPr txBox="1"/>
          <p:nvPr/>
        </p:nvSpPr>
        <p:spPr>
          <a:xfrm>
            <a:off x="2463901" y="278969"/>
            <a:ext cx="917905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x-es-XL" sz="3000" b="1" i="0" u="none" baseline="0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El aborto inseguro es un </a:t>
            </a:r>
            <a:r>
              <a:rPr lang="x-es-XL" sz="3000" b="1" i="0" u="none" baseline="0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problema de salud</a:t>
            </a:r>
          </a:p>
          <a:p>
            <a:pPr algn="just" rtl="0">
              <a:buClr>
                <a:srgbClr val="F06043"/>
              </a:buClr>
            </a:pPr>
            <a:r>
              <a:rPr lang="x-es-XL" sz="3000" b="0" i="0" u="none" baseline="0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	</a:t>
            </a:r>
            <a:r>
              <a:rPr lang="x-es-XL" sz="3000" b="1" i="0" u="none" baseline="0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Problema de justicia y equidad</a:t>
            </a:r>
          </a:p>
          <a:p>
            <a:pPr algn="just" rtl="0">
              <a:buClr>
                <a:srgbClr val="F06043"/>
              </a:buClr>
            </a:pPr>
            <a:r>
              <a:rPr lang="x-es-XL" sz="3000" b="0" i="0" u="none" baseline="0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	</a:t>
            </a:r>
            <a:r>
              <a:rPr lang="x-es-XL" sz="3000" b="1" i="0" u="none" baseline="0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Problema de género y derechos</a:t>
            </a:r>
          </a:p>
          <a:p>
            <a:pPr algn="just" rtl="0">
              <a:buClr>
                <a:srgbClr val="F06043"/>
              </a:buClr>
            </a:pPr>
            <a:endParaRPr lang="x-es-XL" sz="3000" b="1" dirty="0">
              <a:solidFill>
                <a:srgbClr val="5B3974"/>
              </a:solidFill>
              <a:latin typeface="Isidora Sans Alt Black" pitchFamily="2" charset="77"/>
              <a:cs typeface="Arial Black" panose="020B0604020202020204" pitchFamily="34" charset="0"/>
            </a:endParaRPr>
          </a:p>
          <a:p>
            <a:pPr marL="457200" indent="-457200" algn="just" rtl="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x-es-XL" sz="3000" b="1" i="0" u="none" baseline="0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Romper la dicotomía </a:t>
            </a:r>
            <a:r>
              <a:rPr lang="es-AR" sz="3000" b="1" i="0" u="none" baseline="0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de </a:t>
            </a:r>
            <a:r>
              <a:rPr lang="x-es-XL" sz="3000" b="1" i="0" u="none" baseline="0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"a favor" y "en contra" y permitir la interacción independiente de la opinión sobre el aborto</a:t>
            </a:r>
          </a:p>
          <a:p>
            <a:pPr algn="just" rtl="0">
              <a:buClr>
                <a:srgbClr val="F06043"/>
              </a:buClr>
            </a:pPr>
            <a:endParaRPr lang="x-es-XL" sz="3000" b="1" dirty="0">
              <a:solidFill>
                <a:srgbClr val="5B3974"/>
              </a:solidFill>
              <a:latin typeface="Isidora Sans Alt Black" pitchFamily="2" charset="77"/>
              <a:cs typeface="Arial Black" panose="020B0604020202020204" pitchFamily="34" charset="0"/>
            </a:endParaRPr>
          </a:p>
          <a:p>
            <a:pPr marL="457200" indent="-457200" algn="just" rtl="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x-es-XL" sz="3000" b="1" i="0" u="none" baseline="0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Dar el primer paso para cambiar la relación de la salud</a:t>
            </a:r>
          </a:p>
          <a:p>
            <a:pPr algn="just" rtl="0">
              <a:buClr>
                <a:srgbClr val="F06043"/>
              </a:buClr>
            </a:pPr>
            <a:endParaRPr lang="x-es-XL" sz="3000" b="1" dirty="0">
              <a:solidFill>
                <a:srgbClr val="5B3974"/>
              </a:solidFill>
              <a:latin typeface="Isidora Sans Alt Black" pitchFamily="2" charset="77"/>
              <a:cs typeface="Arial Black" panose="020B0604020202020204" pitchFamily="34" charset="0"/>
            </a:endParaRPr>
          </a:p>
          <a:p>
            <a:pPr marL="457200" indent="-457200" algn="just" rtl="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x-es-XL" sz="3000" b="1" i="0" u="none" baseline="0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Desde el marco regulatorio actual y en dirección al cambio</a:t>
            </a:r>
          </a:p>
          <a:p>
            <a:pPr marL="457200" indent="-457200" algn="just" rtl="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x-es-XL" sz="3000" b="1" i="0" u="none" baseline="0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Leyes restrictivas: </a:t>
            </a:r>
            <a:r>
              <a:rPr lang="x-es-XL" sz="3000" b="1" i="0" u="none" baseline="0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oportunidades de cambio</a:t>
            </a:r>
            <a:r>
              <a:rPr lang="x-es-XL" sz="3000" b="1" i="0" u="none" baseline="0" dirty="0">
                <a:solidFill>
                  <a:srgbClr val="5B3974"/>
                </a:solidFill>
                <a:latin typeface="Isidora Sans Alt Black" pitchFamily="2" charset="77"/>
                <a:cs typeface="Arial Black" panose="020B0604020202020204" pitchFamily="34" charset="0"/>
              </a:rPr>
              <a:t>.</a:t>
            </a:r>
          </a:p>
          <a:p>
            <a:pPr algn="just" rtl="0">
              <a:buClr>
                <a:srgbClr val="F06043"/>
              </a:buClr>
            </a:pPr>
            <a:endParaRPr lang="x-es-XL" sz="3200" b="1" dirty="0">
              <a:solidFill>
                <a:srgbClr val="5B3974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D0C33A-7162-0843-BCD8-226CF11AF673}"/>
              </a:ext>
            </a:extLst>
          </p:cNvPr>
          <p:cNvSpPr txBox="1"/>
          <p:nvPr/>
        </p:nvSpPr>
        <p:spPr>
          <a:xfrm>
            <a:off x="573108" y="526942"/>
            <a:ext cx="1890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3600" b="1" i="0" u="none" baseline="0">
                <a:solidFill>
                  <a:srgbClr val="F06043"/>
                </a:solidFill>
              </a:rPr>
              <a:t>Discurso </a:t>
            </a:r>
          </a:p>
          <a:p>
            <a:pPr algn="l" rtl="0"/>
            <a:r>
              <a:rPr lang="x-es-XL" sz="3600" b="1" i="0" u="none" baseline="0">
                <a:solidFill>
                  <a:srgbClr val="F06043"/>
                </a:solidFill>
              </a:rPr>
              <a:t>público</a:t>
            </a:r>
          </a:p>
          <a:p>
            <a:pPr algn="l" rtl="0"/>
            <a:r>
              <a:rPr lang="x-es-XL" sz="3600" b="1" i="0" u="none" baseline="0">
                <a:solidFill>
                  <a:srgbClr val="F06043"/>
                </a:solidFill>
              </a:rPr>
              <a:t>CLAVES: </a:t>
            </a:r>
          </a:p>
        </p:txBody>
      </p:sp>
    </p:spTree>
    <p:extLst>
      <p:ext uri="{BB962C8B-B14F-4D97-AF65-F5344CB8AC3E}">
        <p14:creationId xmlns:p14="http://schemas.microsoft.com/office/powerpoint/2010/main" val="707513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ersona, exterior, mujer, sostener&#10;&#10;Descripción generada automáticamente">
            <a:extLst>
              <a:ext uri="{FF2B5EF4-FFF2-40B4-BE49-F238E27FC236}">
                <a16:creationId xmlns:a16="http://schemas.microsoft.com/office/drawing/2014/main" id="{30B6F34D-1598-9840-87F0-EA1B897B4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862"/>
          <a:stretch/>
        </p:blipFill>
        <p:spPr>
          <a:xfrm>
            <a:off x="-1379349" y="-22290"/>
            <a:ext cx="7790481" cy="6880290"/>
          </a:xfrm>
          <a:prstGeom prst="rect">
            <a:avLst/>
          </a:prstGeom>
        </p:spPr>
      </p:pic>
      <p:sp>
        <p:nvSpPr>
          <p:cNvPr id="21" name="Forma Livre 20">
            <a:extLst>
              <a:ext uri="{FF2B5EF4-FFF2-40B4-BE49-F238E27FC236}">
                <a16:creationId xmlns:a16="http://schemas.microsoft.com/office/drawing/2014/main" id="{4C92FDEA-02FB-AE41-BB0C-EEAE0A148A21}"/>
              </a:ext>
            </a:extLst>
          </p:cNvPr>
          <p:cNvSpPr/>
          <p:nvPr/>
        </p:nvSpPr>
        <p:spPr>
          <a:xfrm rot="10800000">
            <a:off x="4289398" y="0"/>
            <a:ext cx="8105410" cy="6858000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B3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x-es-X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CA6140-007A-3C4D-9ED1-8FDCDECBAF0B}"/>
              </a:ext>
            </a:extLst>
          </p:cNvPr>
          <p:cNvSpPr txBox="1"/>
          <p:nvPr/>
        </p:nvSpPr>
        <p:spPr>
          <a:xfrm>
            <a:off x="6032352" y="220102"/>
            <a:ext cx="5844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3200" b="1" i="0" u="none" baseline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Movilización social en LAC:</a:t>
            </a:r>
          </a:p>
          <a:p>
            <a:endParaRPr lang="x-es-XL" sz="32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73F15-9F20-444A-AB86-43BECCA30E0F}"/>
              </a:ext>
            </a:extLst>
          </p:cNvPr>
          <p:cNvSpPr txBox="1"/>
          <p:nvPr/>
        </p:nvSpPr>
        <p:spPr>
          <a:xfrm rot="16200000">
            <a:off x="-2943395" y="3395340"/>
            <a:ext cx="62666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x-es-XL" sz="600" b="0" i="0" u="none" kern="3600" spc="50" baseline="0">
                <a:solidFill>
                  <a:srgbClr val="F9F2EA"/>
                </a:solidFill>
                <a:latin typeface="Isidora Sans SemiBold" pitchFamily="2" charset="77"/>
                <a:cs typeface="Arial" panose="020B0604020202020204" pitchFamily="34" charset="0"/>
              </a:rPr>
              <a:t>LOLA GUERRA  |  MÉXICO</a:t>
            </a:r>
            <a:endParaRPr lang="x-es-XL" sz="600" kern="3600" spc="50" dirty="0">
              <a:solidFill>
                <a:srgbClr val="F9F2EA"/>
              </a:solidFill>
              <a:latin typeface="Isidora Sans SemiBold" pitchFamily="2" charset="77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490568-5C39-3F4C-B2AD-B387B60915A9}"/>
              </a:ext>
            </a:extLst>
          </p:cNvPr>
          <p:cNvSpPr txBox="1"/>
          <p:nvPr/>
        </p:nvSpPr>
        <p:spPr>
          <a:xfrm>
            <a:off x="6703251" y="1536174"/>
            <a:ext cx="45025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2800" b="1" i="0" u="none" baseline="0">
                <a:solidFill>
                  <a:schemeClr val="bg1"/>
                </a:solidFill>
              </a:rPr>
              <a:t>Movimiento feminista</a:t>
            </a:r>
          </a:p>
          <a:p>
            <a:pPr marL="457200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2800" b="1" i="0" u="none" baseline="0">
                <a:solidFill>
                  <a:schemeClr val="bg1"/>
                </a:solidFill>
              </a:rPr>
              <a:t>Profesionales de la salud comprometidos</a:t>
            </a:r>
          </a:p>
          <a:p>
            <a:pPr marL="457200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2800" b="1" i="0" u="none" baseline="0">
                <a:solidFill>
                  <a:schemeClr val="bg1"/>
                </a:solidFill>
              </a:rPr>
              <a:t>Ámbito académico</a:t>
            </a:r>
          </a:p>
          <a:p>
            <a:pPr marL="457200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2800" b="1" i="0" u="none" baseline="0">
                <a:solidFill>
                  <a:schemeClr val="bg1"/>
                </a:solidFill>
              </a:rPr>
              <a:t>Organizaciones sociales</a:t>
            </a:r>
          </a:p>
          <a:p>
            <a:pPr marL="457200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2800" b="1" i="0" u="none" baseline="0">
                <a:solidFill>
                  <a:schemeClr val="bg1"/>
                </a:solidFill>
              </a:rPr>
              <a:t>Comunidad</a:t>
            </a:r>
          </a:p>
          <a:p>
            <a:pPr marL="457200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x-es-XL" sz="2800" b="1" dirty="0">
              <a:solidFill>
                <a:schemeClr val="bg1"/>
              </a:solidFill>
            </a:endParaRPr>
          </a:p>
          <a:p>
            <a:pPr algn="l" rtl="0">
              <a:buClr>
                <a:srgbClr val="60AD8F"/>
              </a:buClr>
            </a:pPr>
            <a:endParaRPr lang="x-es-XL" sz="2800" b="1" dirty="0">
              <a:solidFill>
                <a:schemeClr val="bg1"/>
              </a:solidFill>
            </a:endParaRPr>
          </a:p>
          <a:p>
            <a:pPr marL="457200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2800" b="1" i="0" u="none" baseline="0">
                <a:solidFill>
                  <a:schemeClr val="bg1"/>
                </a:solidFill>
              </a:rPr>
              <a:t>"Marea verde"</a:t>
            </a:r>
          </a:p>
          <a:p>
            <a:pPr marL="457200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2800" b="1" i="0" u="none" baseline="0">
                <a:solidFill>
                  <a:schemeClr val="bg1"/>
                </a:solidFill>
              </a:rPr>
              <a:t>Líneas directas</a:t>
            </a:r>
          </a:p>
          <a:p>
            <a:pPr marL="457200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x-es-X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7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A3E01-9240-28B7-9B6F-423ADB9AC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50AE1AF-68C0-F308-FF2B-19296B463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245" r="12245"/>
          <a:stretch/>
        </p:blipFill>
        <p:spPr>
          <a:xfrm>
            <a:off x="-697262" y="-2"/>
            <a:ext cx="7790481" cy="6858002"/>
          </a:xfrm>
          <a:prstGeom prst="rect">
            <a:avLst/>
          </a:prstGeom>
        </p:spPr>
      </p:pic>
      <p:sp>
        <p:nvSpPr>
          <p:cNvPr id="21" name="Forma Livre 20">
            <a:extLst>
              <a:ext uri="{FF2B5EF4-FFF2-40B4-BE49-F238E27FC236}">
                <a16:creationId xmlns:a16="http://schemas.microsoft.com/office/drawing/2014/main" id="{F62D78BA-5390-B0B1-DF72-F745272D45E7}"/>
              </a:ext>
            </a:extLst>
          </p:cNvPr>
          <p:cNvSpPr/>
          <p:nvPr/>
        </p:nvSpPr>
        <p:spPr>
          <a:xfrm rot="10800000">
            <a:off x="4289398" y="0"/>
            <a:ext cx="8105410" cy="6858000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B3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x-es-X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F40465-FF26-E51F-3EA5-FE29F077FC99}"/>
              </a:ext>
            </a:extLst>
          </p:cNvPr>
          <p:cNvSpPr txBox="1"/>
          <p:nvPr/>
        </p:nvSpPr>
        <p:spPr>
          <a:xfrm>
            <a:off x="6032352" y="220102"/>
            <a:ext cx="5844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3200" b="1" i="0" u="none" baseline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Incidencia en África Oriental:</a:t>
            </a:r>
          </a:p>
          <a:p>
            <a:endParaRPr lang="x-es-XL" sz="32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055F23-374C-2967-404B-58BB529BEEAD}"/>
              </a:ext>
            </a:extLst>
          </p:cNvPr>
          <p:cNvSpPr txBox="1"/>
          <p:nvPr/>
        </p:nvSpPr>
        <p:spPr>
          <a:xfrm>
            <a:off x="6703251" y="944032"/>
            <a:ext cx="45025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Clr>
                <a:srgbClr val="60AD8F"/>
              </a:buClr>
            </a:pPr>
            <a:endParaRPr lang="x-es-XL" sz="2800" b="1" dirty="0">
              <a:solidFill>
                <a:schemeClr val="bg1"/>
              </a:solidFill>
            </a:endParaRPr>
          </a:p>
          <a:p>
            <a:pPr marL="457200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2800" b="1" i="0" u="none" baseline="0">
                <a:solidFill>
                  <a:schemeClr val="bg1"/>
                </a:solidFill>
              </a:rPr>
              <a:t>Profesionales de la salud comprometidos</a:t>
            </a:r>
          </a:p>
          <a:p>
            <a:pPr marL="457200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x-es-XL" sz="2800" b="1" dirty="0">
              <a:solidFill>
                <a:schemeClr val="bg1"/>
              </a:solidFill>
            </a:endParaRPr>
          </a:p>
          <a:p>
            <a:pPr marL="457200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2800" b="1" i="0" u="none" baseline="0">
                <a:solidFill>
                  <a:schemeClr val="bg1"/>
                </a:solidFill>
              </a:rPr>
              <a:t>Academia a través de las Cumbres de Salud de Tanzania y publicaciones en revistas médicas </a:t>
            </a:r>
          </a:p>
          <a:p>
            <a:pPr marL="457200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x-es-XL" sz="2800" b="1" dirty="0">
              <a:solidFill>
                <a:schemeClr val="bg1"/>
              </a:solidFill>
            </a:endParaRPr>
          </a:p>
          <a:p>
            <a:pPr marL="457200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2800" b="1" i="0" u="none" baseline="0">
                <a:solidFill>
                  <a:schemeClr val="bg1"/>
                </a:solidFill>
              </a:rPr>
              <a:t>Reuniones con personas claves en la toma de decisiones del Ministerio de Salud </a:t>
            </a:r>
          </a:p>
          <a:p>
            <a:pPr marL="457200" indent="-457200" algn="l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x-es-XL" sz="2800" b="1" dirty="0">
              <a:solidFill>
                <a:schemeClr val="bg1"/>
              </a:solidFill>
            </a:endParaRPr>
          </a:p>
          <a:p>
            <a:pPr marL="457200" indent="-457200" algn="just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x-es-XL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76AAB-610F-9834-A0FB-B8DF0CF4D36D}"/>
              </a:ext>
            </a:extLst>
          </p:cNvPr>
          <p:cNvSpPr txBox="1"/>
          <p:nvPr/>
        </p:nvSpPr>
        <p:spPr>
          <a:xfrm>
            <a:off x="-1379349" y="6858000"/>
            <a:ext cx="7790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900" b="0" i="0" u="none" baseline="0">
                <a:hlinkClick r:id="rId4" tooltip="https://africanarguments.org/2013/11/in-africa-does-democracy-improve-your-health-by-eleanor-whitehead-and-zoe-flood/"/>
              </a:rPr>
              <a:t>Esta foto</a:t>
            </a:r>
            <a:r>
              <a:rPr lang="x-es-XL" sz="900" b="0" i="0" u="none" baseline="0"/>
              <a:t> tomada de autoría desconocida está licenciada por </a:t>
            </a:r>
            <a:r>
              <a:rPr lang="x-es-XL" sz="900" b="0" i="0" u="none" baseline="0">
                <a:hlinkClick r:id="rId5" tooltip="https://creativecommons.org/licenses/by-nc-sa/3.0/"/>
              </a:rPr>
              <a:t>CC BY-SA-NC.</a:t>
            </a:r>
            <a:endParaRPr lang="x-es-XL" sz="900"/>
          </a:p>
        </p:txBody>
      </p:sp>
    </p:spTree>
    <p:extLst>
      <p:ext uri="{BB962C8B-B14F-4D97-AF65-F5344CB8AC3E}">
        <p14:creationId xmlns:p14="http://schemas.microsoft.com/office/powerpoint/2010/main" val="109980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5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EE0C5932-E4C3-B64F-BC2F-8F7163FD7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0"/>
            <a:ext cx="11695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7DEC2E-68FE-6648-91C9-217D128A399E}"/>
              </a:ext>
            </a:extLst>
          </p:cNvPr>
          <p:cNvCxnSpPr/>
          <p:nvPr/>
        </p:nvCxnSpPr>
        <p:spPr>
          <a:xfrm>
            <a:off x="4417888" y="3228976"/>
            <a:ext cx="568452" cy="0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Forma Livre 16">
            <a:extLst>
              <a:ext uri="{FF2B5EF4-FFF2-40B4-BE49-F238E27FC236}">
                <a16:creationId xmlns:a16="http://schemas.microsoft.com/office/drawing/2014/main" id="{849DC7F2-8CDD-DF46-8594-587C5EFB506E}"/>
              </a:ext>
            </a:extLst>
          </p:cNvPr>
          <p:cNvSpPr/>
          <p:nvPr/>
        </p:nvSpPr>
        <p:spPr>
          <a:xfrm>
            <a:off x="-673418" y="0"/>
            <a:ext cx="8105410" cy="6871948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9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x-es-XL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C467EA8-C737-0B4D-9116-902142AE5DEF}"/>
              </a:ext>
            </a:extLst>
          </p:cNvPr>
          <p:cNvSpPr txBox="1"/>
          <p:nvPr/>
        </p:nvSpPr>
        <p:spPr>
          <a:xfrm rot="16200000">
            <a:off x="8798613" y="3395341"/>
            <a:ext cx="62666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x-es-XL" sz="600" b="0" i="0" u="none" kern="3600" spc="50" baseline="0">
                <a:solidFill>
                  <a:srgbClr val="F9F2EA"/>
                </a:solidFill>
                <a:latin typeface="Isidora Sans SemiBold" pitchFamily="2" charset="77"/>
                <a:cs typeface="Arial" panose="020B0604020202020204" pitchFamily="34" charset="0"/>
              </a:rPr>
              <a:t>FÒS FEMINISTA  |  MÉXICO</a:t>
            </a:r>
            <a:endParaRPr lang="x-es-XL" sz="600" kern="3600" spc="50" dirty="0">
              <a:solidFill>
                <a:srgbClr val="F9F2EA"/>
              </a:solidFill>
              <a:latin typeface="Isidora Sans SemiBold" pitchFamily="2" charset="77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26C395A-D5A6-2146-A626-94BC494BB554}"/>
              </a:ext>
            </a:extLst>
          </p:cNvPr>
          <p:cNvSpPr txBox="1"/>
          <p:nvPr/>
        </p:nvSpPr>
        <p:spPr>
          <a:xfrm>
            <a:off x="611401" y="583686"/>
            <a:ext cx="4032319" cy="638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4200"/>
              </a:lnSpc>
            </a:pPr>
            <a:r>
              <a:rPr lang="x-es-XL" sz="4200" b="1" i="0" u="none" baseline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Uruguay 2001</a:t>
            </a:r>
            <a:endParaRPr lang="x-es-XL" sz="42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12" name="TextBox 33">
            <a:extLst>
              <a:ext uri="{FF2B5EF4-FFF2-40B4-BE49-F238E27FC236}">
                <a16:creationId xmlns:a16="http://schemas.microsoft.com/office/drawing/2014/main" id="{E7529218-1668-3646-BFB8-69C6E2F1CDC2}"/>
              </a:ext>
            </a:extLst>
          </p:cNvPr>
          <p:cNvSpPr txBox="1"/>
          <p:nvPr/>
        </p:nvSpPr>
        <p:spPr>
          <a:xfrm>
            <a:off x="263091" y="1596118"/>
            <a:ext cx="5168701" cy="4052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200"/>
              </a:lnSpc>
            </a:pPr>
            <a:r>
              <a:rPr lang="x-es-XL" sz="2400" b="1" i="0" u="none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Población: 3,3 millones</a:t>
            </a:r>
          </a:p>
          <a:p>
            <a:pPr algn="l" rtl="0">
              <a:lnSpc>
                <a:spcPts val="2200"/>
              </a:lnSpc>
            </a:pPr>
            <a:endParaRPr lang="x-es-XL" sz="2400" b="1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  <a:p>
            <a:pPr algn="l" rtl="0">
              <a:lnSpc>
                <a:spcPts val="2200"/>
              </a:lnSpc>
            </a:pPr>
            <a:r>
              <a:rPr lang="x-es-XL" sz="2400" b="1" i="0" u="none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Mortalidad materna: 23/100</a:t>
            </a:r>
            <a:r>
              <a:rPr lang="es-AR" sz="2400" b="1" i="0" u="none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 </a:t>
            </a:r>
            <a:r>
              <a:rPr lang="x-es-XL" sz="2400" b="1" i="0" u="none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000 nacidos</a:t>
            </a:r>
            <a:r>
              <a:rPr lang="es-AR" sz="2400" b="1" i="0" u="none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 </a:t>
            </a:r>
            <a:r>
              <a:rPr lang="x-es-XL" sz="2400" b="1" i="0" u="none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vivos</a:t>
            </a:r>
          </a:p>
          <a:p>
            <a:pPr algn="l" rtl="0">
              <a:lnSpc>
                <a:spcPts val="2200"/>
              </a:lnSpc>
            </a:pPr>
            <a:endParaRPr lang="x-es-XL" sz="2400" b="1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  <a:p>
            <a:pPr algn="l" rtl="0">
              <a:lnSpc>
                <a:spcPts val="2200"/>
              </a:lnSpc>
            </a:pPr>
            <a:r>
              <a:rPr lang="x-es-XL" sz="2400" b="1" i="0" u="none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Aborto penalizado por ley desde 1938</a:t>
            </a:r>
          </a:p>
          <a:p>
            <a:pPr algn="l" rtl="0">
              <a:lnSpc>
                <a:spcPts val="2200"/>
              </a:lnSpc>
            </a:pPr>
            <a:endParaRPr lang="x-es-XL" sz="2400" b="1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  <a:p>
            <a:pPr algn="l" rtl="0">
              <a:lnSpc>
                <a:spcPts val="2200"/>
              </a:lnSpc>
            </a:pPr>
            <a:r>
              <a:rPr lang="x-es-XL" sz="2400" b="1" i="0" u="none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Excepciones:</a:t>
            </a:r>
          </a:p>
          <a:p>
            <a:pPr algn="l" rtl="0">
              <a:lnSpc>
                <a:spcPts val="2200"/>
              </a:lnSpc>
            </a:pPr>
            <a:r>
              <a:rPr lang="x-es-XL" sz="2400" b="1" i="0" u="none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Preservar la vida de la mujer</a:t>
            </a:r>
          </a:p>
          <a:p>
            <a:pPr algn="l" rtl="0">
              <a:lnSpc>
                <a:spcPts val="2200"/>
              </a:lnSpc>
            </a:pPr>
            <a:r>
              <a:rPr lang="x-es-XL" sz="2400" b="1" i="0" u="none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Violación</a:t>
            </a:r>
          </a:p>
          <a:p>
            <a:pPr algn="l" rtl="0">
              <a:lnSpc>
                <a:spcPts val="2200"/>
              </a:lnSpc>
            </a:pPr>
            <a:r>
              <a:rPr lang="x-es-XL" sz="2400" b="1" i="0" u="none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Pobreza extrema</a:t>
            </a:r>
          </a:p>
          <a:p>
            <a:pPr algn="l" rtl="0">
              <a:lnSpc>
                <a:spcPts val="2200"/>
              </a:lnSpc>
            </a:pPr>
            <a:endParaRPr lang="x-es-XL" sz="2400" b="1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  <a:p>
            <a:pPr algn="l" rtl="0">
              <a:lnSpc>
                <a:spcPts val="2200"/>
              </a:lnSpc>
            </a:pPr>
            <a:r>
              <a:rPr lang="x-es-XL" sz="2400" b="1" i="0" u="none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El aborto inseguro fue la principal</a:t>
            </a:r>
          </a:p>
          <a:p>
            <a:pPr algn="l" rtl="0">
              <a:lnSpc>
                <a:spcPts val="2200"/>
              </a:lnSpc>
            </a:pPr>
            <a:r>
              <a:rPr lang="x-es-XL" sz="2400" b="1" i="0" u="none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causa de mortalidad materna.</a:t>
            </a:r>
            <a:endParaRPr lang="x-es-XL" sz="2400" b="1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60617F-F16F-A844-9C7E-39763831774A}"/>
              </a:ext>
            </a:extLst>
          </p:cNvPr>
          <p:cNvSpPr txBox="1"/>
          <p:nvPr/>
        </p:nvSpPr>
        <p:spPr>
          <a:xfrm>
            <a:off x="12734144" y="2630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es-X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5CBE3A-FF35-5C45-8E78-CA910E30E350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x-es-XL" b="0" i="0" u="none" baseline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5745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FF06F117-3B46-EF45-BFE5-E5C381A0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0"/>
            <a:ext cx="11695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7DEC2E-68FE-6648-91C9-217D128A399E}"/>
              </a:ext>
            </a:extLst>
          </p:cNvPr>
          <p:cNvCxnSpPr/>
          <p:nvPr/>
        </p:nvCxnSpPr>
        <p:spPr>
          <a:xfrm>
            <a:off x="4417888" y="3228976"/>
            <a:ext cx="568452" cy="0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Forma Livre 16">
            <a:extLst>
              <a:ext uri="{FF2B5EF4-FFF2-40B4-BE49-F238E27FC236}">
                <a16:creationId xmlns:a16="http://schemas.microsoft.com/office/drawing/2014/main" id="{849DC7F2-8CDD-DF46-8594-587C5EFB506E}"/>
              </a:ext>
            </a:extLst>
          </p:cNvPr>
          <p:cNvSpPr/>
          <p:nvPr/>
        </p:nvSpPr>
        <p:spPr>
          <a:xfrm>
            <a:off x="-673418" y="-67457"/>
            <a:ext cx="8105410" cy="6939405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9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x-es-XL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C467EA8-C737-0B4D-9116-902142AE5DEF}"/>
              </a:ext>
            </a:extLst>
          </p:cNvPr>
          <p:cNvSpPr txBox="1"/>
          <p:nvPr/>
        </p:nvSpPr>
        <p:spPr>
          <a:xfrm rot="16200000">
            <a:off x="8798613" y="3395341"/>
            <a:ext cx="62666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x-es-XL" sz="600" b="0" i="0" u="none" kern="3600" spc="50" baseline="0">
                <a:solidFill>
                  <a:srgbClr val="F9F2EA"/>
                </a:solidFill>
                <a:latin typeface="Isidora Sans SemiBold" pitchFamily="2" charset="77"/>
                <a:cs typeface="Arial" panose="020B0604020202020204" pitchFamily="34" charset="0"/>
              </a:rPr>
              <a:t>FÒS FEMINISTA  |  MÉXICO</a:t>
            </a:r>
            <a:endParaRPr lang="x-es-XL" sz="600" kern="3600" spc="50" dirty="0">
              <a:solidFill>
                <a:srgbClr val="F9F2EA"/>
              </a:solidFill>
              <a:latin typeface="Isidora Sans SemiBold" pitchFamily="2" charset="77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26C395A-D5A6-2146-A626-94BC494BB554}"/>
              </a:ext>
            </a:extLst>
          </p:cNvPr>
          <p:cNvSpPr txBox="1"/>
          <p:nvPr/>
        </p:nvSpPr>
        <p:spPr>
          <a:xfrm>
            <a:off x="565141" y="444369"/>
            <a:ext cx="5172271" cy="638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4200"/>
              </a:lnSpc>
            </a:pPr>
            <a:r>
              <a:rPr lang="x-es-XL" sz="4200" b="1" i="0" u="none" baseline="0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Lecciones aprendidas</a:t>
            </a:r>
          </a:p>
        </p:txBody>
      </p:sp>
      <p:sp>
        <p:nvSpPr>
          <p:cNvPr id="12" name="TextBox 33">
            <a:extLst>
              <a:ext uri="{FF2B5EF4-FFF2-40B4-BE49-F238E27FC236}">
                <a16:creationId xmlns:a16="http://schemas.microsoft.com/office/drawing/2014/main" id="{E7529218-1668-3646-BFB8-69C6E2F1CDC2}"/>
              </a:ext>
            </a:extLst>
          </p:cNvPr>
          <p:cNvSpPr txBox="1"/>
          <p:nvPr/>
        </p:nvSpPr>
        <p:spPr>
          <a:xfrm>
            <a:off x="-59517" y="1082877"/>
            <a:ext cx="6036733" cy="591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Equipo multidisciplinario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Idea original - Estrategia profesional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Unirse a organizaciones profesionales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Evaluar y compartir resultados y evidencia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Brindar bases de proyectos de ley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Posicionamiento público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Cambio en la relación de salud y garantizar los derechos humanos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El modelo de reducción de riesgos crea las condiciones para avanzar hacia el aborto legal</a:t>
            </a:r>
          </a:p>
          <a:p>
            <a:pPr algn="l" rtl="0">
              <a:lnSpc>
                <a:spcPts val="2200"/>
              </a:lnSpc>
            </a:pPr>
            <a:endParaRPr lang="x-es-XL" sz="2000" b="1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60617F-F16F-A844-9C7E-39763831774A}"/>
              </a:ext>
            </a:extLst>
          </p:cNvPr>
          <p:cNvSpPr txBox="1"/>
          <p:nvPr/>
        </p:nvSpPr>
        <p:spPr>
          <a:xfrm>
            <a:off x="12734144" y="2630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es-XL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8B98C4C-73BA-8A4E-9F23-A0061AE86454}"/>
              </a:ext>
            </a:extLst>
          </p:cNvPr>
          <p:cNvSpPr/>
          <p:nvPr/>
        </p:nvSpPr>
        <p:spPr>
          <a:xfrm>
            <a:off x="5977216" y="2309247"/>
            <a:ext cx="3416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es-XL" b="0" i="0" u="none" baseline="0"/>
              <a:t> 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9E5E10B-1CA7-4849-867C-76F8C40AE1E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x-es-XL" b="0" i="0" u="none" baseline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1129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F5B3FE-941A-E844-B7F4-3369E1259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890" y="4242530"/>
            <a:ext cx="2015596" cy="147260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04375AF-7704-C34C-B910-FFD70DB87FCE}"/>
              </a:ext>
            </a:extLst>
          </p:cNvPr>
          <p:cNvSpPr txBox="1"/>
          <p:nvPr/>
        </p:nvSpPr>
        <p:spPr>
          <a:xfrm>
            <a:off x="1632080" y="759417"/>
            <a:ext cx="691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3600" b="1" i="0" u="none" baseline="0">
                <a:solidFill>
                  <a:srgbClr val="F1C5B0"/>
                </a:solidFill>
              </a:rPr>
              <a:t>Ser parte es la solución...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F90E4C-B1E9-2741-BE92-F9D19998F52F}"/>
              </a:ext>
            </a:extLst>
          </p:cNvPr>
          <p:cNvSpPr txBox="1"/>
          <p:nvPr/>
        </p:nvSpPr>
        <p:spPr>
          <a:xfrm>
            <a:off x="4602997" y="2531752"/>
            <a:ext cx="6214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3200" b="1" i="1" u="none" baseline="0">
                <a:solidFill>
                  <a:srgbClr val="F9F2EA"/>
                </a:solidFill>
              </a:rPr>
              <a:t>¡GRACIAS!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EA5E63-8898-284D-9674-AAB526A765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6" t="23842" r="19455" b="33686"/>
          <a:stretch/>
        </p:blipFill>
        <p:spPr>
          <a:xfrm>
            <a:off x="6200961" y="4587498"/>
            <a:ext cx="2343363" cy="11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3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5B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63B5E3-2CF1-86EC-DCD6-2BCAB6ACE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E6C15944-A1BF-6EB7-D1A5-303AC031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0"/>
            <a:ext cx="11695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D729FB-6460-FEEA-3481-A0198DB52C81}"/>
              </a:ext>
            </a:extLst>
          </p:cNvPr>
          <p:cNvCxnSpPr/>
          <p:nvPr/>
        </p:nvCxnSpPr>
        <p:spPr>
          <a:xfrm>
            <a:off x="4417888" y="3228976"/>
            <a:ext cx="568452" cy="0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Forma Livre 16">
            <a:extLst>
              <a:ext uri="{FF2B5EF4-FFF2-40B4-BE49-F238E27FC236}">
                <a16:creationId xmlns:a16="http://schemas.microsoft.com/office/drawing/2014/main" id="{9B7B9A34-0E5C-734C-B5F4-79BD6C31E931}"/>
              </a:ext>
            </a:extLst>
          </p:cNvPr>
          <p:cNvSpPr/>
          <p:nvPr/>
        </p:nvSpPr>
        <p:spPr>
          <a:xfrm>
            <a:off x="-673418" y="0"/>
            <a:ext cx="8105410" cy="6871948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9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x-es-XL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FA33FF2-0A01-81AD-6B91-A1C61EE94032}"/>
              </a:ext>
            </a:extLst>
          </p:cNvPr>
          <p:cNvSpPr txBox="1"/>
          <p:nvPr/>
        </p:nvSpPr>
        <p:spPr>
          <a:xfrm rot="16200000">
            <a:off x="8798613" y="3395341"/>
            <a:ext cx="62666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x-es-XL" sz="600" b="0" i="0" u="none" kern="3600" spc="50" baseline="0">
                <a:solidFill>
                  <a:srgbClr val="F9F2EA"/>
                </a:solidFill>
                <a:latin typeface="Isidora Sans SemiBold" pitchFamily="2" charset="77"/>
                <a:cs typeface="Arial" panose="020B0604020202020204" pitchFamily="34" charset="0"/>
              </a:rPr>
              <a:t>FÒS FEMINISTA  |  MÉXICO</a:t>
            </a:r>
            <a:endParaRPr lang="x-es-XL" sz="600" kern="3600" spc="50" dirty="0">
              <a:solidFill>
                <a:srgbClr val="F9F2EA"/>
              </a:solidFill>
              <a:latin typeface="Isidora Sans SemiBold" pitchFamily="2" charset="77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DD33282-57BB-3137-AD7E-C494292EB53E}"/>
              </a:ext>
            </a:extLst>
          </p:cNvPr>
          <p:cNvSpPr txBox="1"/>
          <p:nvPr/>
        </p:nvSpPr>
        <p:spPr>
          <a:xfrm>
            <a:off x="230139" y="583686"/>
            <a:ext cx="5453969" cy="638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4200"/>
              </a:lnSpc>
            </a:pPr>
            <a:r>
              <a:rPr lang="x-es-XL" sz="4200" b="1" i="0" u="none" baseline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Algunos puntos claves</a:t>
            </a:r>
          </a:p>
        </p:txBody>
      </p:sp>
      <p:sp>
        <p:nvSpPr>
          <p:cNvPr id="12" name="TextBox 33">
            <a:extLst>
              <a:ext uri="{FF2B5EF4-FFF2-40B4-BE49-F238E27FC236}">
                <a16:creationId xmlns:a16="http://schemas.microsoft.com/office/drawing/2014/main" id="{FC65CCD1-83CF-76E7-7E3C-0BB811913429}"/>
              </a:ext>
            </a:extLst>
          </p:cNvPr>
          <p:cNvSpPr txBox="1"/>
          <p:nvPr/>
        </p:nvSpPr>
        <p:spPr>
          <a:xfrm>
            <a:off x="220439" y="1328891"/>
            <a:ext cx="5463669" cy="543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lnSpc>
                <a:spcPts val="2200"/>
              </a:lnSpc>
              <a:buFont typeface="+mj-lt"/>
              <a:buAutoNum type="arabicPeriod"/>
            </a:pPr>
            <a:r>
              <a:rPr lang="x-es-XL" sz="1600" b="1" i="0" u="none" spc="-50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Hacer que el aborto sea ilegal no reduce ni elimina su existencia. En cambio, obliga a las personas a solicitar servicios clandestinos y, de esa manera, a arriesgar su salud y su vida. </a:t>
            </a:r>
          </a:p>
          <a:p>
            <a:pPr marL="457200" indent="-457200" algn="l" rtl="0">
              <a:lnSpc>
                <a:spcPts val="2200"/>
              </a:lnSpc>
              <a:buFont typeface="+mj-lt"/>
              <a:buAutoNum type="arabicPeriod"/>
            </a:pPr>
            <a:endParaRPr lang="x-es-XL" sz="1600" b="1" spc="-50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  <a:p>
            <a:pPr marL="457200" indent="-457200" algn="l" rtl="0">
              <a:lnSpc>
                <a:spcPts val="2200"/>
              </a:lnSpc>
              <a:buFont typeface="+mj-lt"/>
              <a:buAutoNum type="arabicPeriod"/>
            </a:pPr>
            <a:r>
              <a:rPr lang="x-es-XL" sz="1600" b="1" i="0" u="none" spc="-50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El modelo de reducción de daños es un exitoso enfoque basado en la evidencia para tratar el aborto inseguro. </a:t>
            </a:r>
          </a:p>
          <a:p>
            <a:pPr marL="457200" indent="-457200" algn="l" rtl="0">
              <a:lnSpc>
                <a:spcPts val="2200"/>
              </a:lnSpc>
              <a:buFont typeface="+mj-lt"/>
              <a:buAutoNum type="arabicPeriod"/>
            </a:pPr>
            <a:endParaRPr lang="x-es-XL" sz="1600" b="1" spc="-50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  <a:p>
            <a:pPr marL="457200" indent="-457200" algn="l" rtl="0">
              <a:lnSpc>
                <a:spcPts val="2200"/>
              </a:lnSpc>
              <a:buFont typeface="+mj-lt"/>
              <a:buAutoNum type="arabicPeriod"/>
            </a:pPr>
            <a:r>
              <a:rPr lang="x-es-XL" sz="1600" b="1" i="0" u="none" spc="-50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No es una solución al acceso al aborto seguro, pero puede generar las condiciones para promover el aborto legal. </a:t>
            </a:r>
          </a:p>
          <a:p>
            <a:pPr marL="457200" indent="-457200" algn="l" rtl="0">
              <a:lnSpc>
                <a:spcPts val="2200"/>
              </a:lnSpc>
              <a:buFont typeface="+mj-lt"/>
              <a:buAutoNum type="arabicPeriod"/>
            </a:pPr>
            <a:endParaRPr lang="x-es-XL" sz="1600" b="1" spc="-50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  <a:p>
            <a:pPr marL="457200" indent="-457200" algn="l" rtl="0">
              <a:lnSpc>
                <a:spcPts val="2200"/>
              </a:lnSpc>
              <a:buFont typeface="+mj-lt"/>
              <a:buAutoNum type="arabicPeriod"/>
            </a:pPr>
            <a:r>
              <a:rPr lang="x-es-XL" sz="1600" b="1" i="0" u="none" spc="-50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Aún se requiere la incidencia para garantizar el acceso al aborto seguro y legal mientras se implementa el modelo. </a:t>
            </a:r>
          </a:p>
          <a:p>
            <a:pPr marL="457200" indent="-457200" algn="l" rtl="0">
              <a:lnSpc>
                <a:spcPts val="2200"/>
              </a:lnSpc>
              <a:buFont typeface="+mj-lt"/>
              <a:buAutoNum type="arabicPeriod"/>
            </a:pPr>
            <a:endParaRPr lang="x-es-XL" sz="1600" b="1" spc="-50" dirty="0">
              <a:solidFill>
                <a:srgbClr val="5B3974"/>
              </a:solidFill>
              <a:latin typeface="Isidora Sans Bold" pitchFamily="2" charset="77"/>
              <a:cs typeface="Arial" panose="020B0604020202020204" pitchFamily="34" charset="0"/>
            </a:endParaRPr>
          </a:p>
          <a:p>
            <a:pPr marL="457200" indent="-457200" algn="l" rtl="0">
              <a:lnSpc>
                <a:spcPts val="2200"/>
              </a:lnSpc>
              <a:buFont typeface="+mj-lt"/>
              <a:buAutoNum type="arabicPeriod"/>
            </a:pPr>
            <a:r>
              <a:rPr lang="x-es-XL" sz="1600" b="1" i="0" u="none" spc="-50" baseline="0" dirty="0">
                <a:solidFill>
                  <a:srgbClr val="5B3974"/>
                </a:solidFill>
                <a:latin typeface="Isidora Sans Bold" pitchFamily="2" charset="77"/>
                <a:cs typeface="Arial" panose="020B0604020202020204" pitchFamily="34" charset="0"/>
              </a:rPr>
              <a:t>Reconocemos que puede haber iniciativas que esté llevando a cabo para garantizar el acceso al aborto seguro (es posible que no sean legales y/o formales). Sin embargo, el enfoque de reducción de daños garantiza la seguridad legal de las personas proveedoras de salud.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B3D470-CD60-4A84-0FEB-07464B0484EC}"/>
              </a:ext>
            </a:extLst>
          </p:cNvPr>
          <p:cNvSpPr txBox="1"/>
          <p:nvPr/>
        </p:nvSpPr>
        <p:spPr>
          <a:xfrm>
            <a:off x="12734144" y="2630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es-X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DFE25BA-861F-AE6F-6369-D403794FF406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x-es-XL" b="0" i="0" u="none" baseline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2332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5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lh7-us.googleusercontent.com/2hQO9Sk6oU7LqfyncqHPBmvAw-LHWFODmgKMgjVh3Yp9zgJNwsF1iQWvjg7x7D4k3IjrOPfjrbiruX53NA5Ia7Wbo2iRflxh3TTJ75K7MAUe3JWplulMpOusfaYIhkHGW5bqSkp2T6D6oqTVGe24PA=s2048">
            <a:extLst>
              <a:ext uri="{FF2B5EF4-FFF2-40B4-BE49-F238E27FC236}">
                <a16:creationId xmlns:a16="http://schemas.microsoft.com/office/drawing/2014/main" id="{245679F7-C211-5341-8952-2EB7FAC9F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7"/>
          <a:stretch/>
        </p:blipFill>
        <p:spPr bwMode="auto">
          <a:xfrm>
            <a:off x="3240325" y="-67457"/>
            <a:ext cx="9017228" cy="70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rma Livre 16">
            <a:extLst>
              <a:ext uri="{FF2B5EF4-FFF2-40B4-BE49-F238E27FC236}">
                <a16:creationId xmlns:a16="http://schemas.microsoft.com/office/drawing/2014/main" id="{849DC7F2-8CDD-DF46-8594-587C5EFB506E}"/>
              </a:ext>
            </a:extLst>
          </p:cNvPr>
          <p:cNvSpPr/>
          <p:nvPr/>
        </p:nvSpPr>
        <p:spPr>
          <a:xfrm>
            <a:off x="-635839" y="-81405"/>
            <a:ext cx="6535598" cy="7016297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9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x-es-XL"/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id="{59563C9C-373A-F542-BF62-194AE4A5991E}"/>
              </a:ext>
            </a:extLst>
          </p:cNvPr>
          <p:cNvSpPr txBox="1"/>
          <p:nvPr/>
        </p:nvSpPr>
        <p:spPr>
          <a:xfrm>
            <a:off x="-274528" y="1847974"/>
            <a:ext cx="4631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sz="2800" b="1" i="0" u="none" baseline="0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En 2001, una ONG creada por profesionales</a:t>
            </a:r>
            <a:r>
              <a:rPr lang="es-AR" sz="2800" b="1" i="0" u="none" baseline="0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 </a:t>
            </a:r>
            <a:r>
              <a:rPr lang="x-es-XL" sz="2800" b="1" i="0" u="none" baseline="0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de la salud, </a:t>
            </a:r>
            <a:r>
              <a:rPr lang="x-es-XL" sz="2800" b="1" i="1" u="none" baseline="0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Iniciativas Sanitarias,</a:t>
            </a:r>
            <a:r>
              <a:rPr lang="es-AR" sz="2800" b="1" i="1" u="none" baseline="0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 </a:t>
            </a:r>
            <a:r>
              <a:rPr lang="x-es-XL" sz="2800" b="1" i="0" u="none" baseline="0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desarrolló un programa </a:t>
            </a:r>
          </a:p>
          <a:p>
            <a:pPr algn="ctr" rtl="0"/>
            <a:r>
              <a:rPr lang="x-es-XL" sz="2800" b="1" i="0" u="none" baseline="0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para reducir</a:t>
            </a:r>
            <a:r>
              <a:rPr lang="es-AR" sz="2800" b="1" i="0" u="none" baseline="0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 </a:t>
            </a:r>
            <a:r>
              <a:rPr lang="x-es-XL" sz="2800" b="1" i="0" u="none" baseline="0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la mortalidad y morbilidad materna</a:t>
            </a:r>
          </a:p>
          <a:p>
            <a:pPr algn="ctr" rtl="0"/>
            <a:r>
              <a:rPr lang="x-es-XL" sz="2800" b="1" i="0" u="none" baseline="0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del aborto inseguro y</a:t>
            </a:r>
          </a:p>
          <a:p>
            <a:pPr algn="ctr" rtl="0"/>
            <a:r>
              <a:rPr lang="x-es-XL" sz="2800" b="1" i="0" u="none" baseline="0" dirty="0">
                <a:solidFill>
                  <a:srgbClr val="60AD8F"/>
                </a:solidFill>
                <a:latin typeface="Isidora Sans Alt Bold" pitchFamily="2" charset="77"/>
                <a:cs typeface="Arial" panose="020B0604020202020204" pitchFamily="34" charset="0"/>
              </a:rPr>
              <a:t>la incidencia del aborto inseguro.</a:t>
            </a:r>
            <a:endParaRPr lang="x-es-XL" sz="2800" b="1" dirty="0">
              <a:solidFill>
                <a:srgbClr val="60AD8F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C467EA8-C737-0B4D-9116-902142AE5DEF}"/>
              </a:ext>
            </a:extLst>
          </p:cNvPr>
          <p:cNvSpPr txBox="1"/>
          <p:nvPr/>
        </p:nvSpPr>
        <p:spPr>
          <a:xfrm rot="16200000">
            <a:off x="8798613" y="3395341"/>
            <a:ext cx="62666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x-es-XL" sz="600" b="0" i="0" u="none" kern="3600" spc="50" baseline="0">
                <a:solidFill>
                  <a:srgbClr val="F9F2EA"/>
                </a:solidFill>
                <a:latin typeface="Isidora Sans SemiBold" pitchFamily="2" charset="77"/>
                <a:cs typeface="Arial" panose="020B0604020202020204" pitchFamily="34" charset="0"/>
              </a:rPr>
              <a:t>FÒS FEMINISTA  |  MÉXICO</a:t>
            </a:r>
            <a:endParaRPr lang="x-es-XL" sz="600" kern="3600" spc="50" dirty="0">
              <a:solidFill>
                <a:srgbClr val="F9F2EA"/>
              </a:solidFill>
              <a:latin typeface="Isidora Sans SemiBold" pitchFamily="2" charset="77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26C395A-D5A6-2146-A626-94BC494BB554}"/>
              </a:ext>
            </a:extLst>
          </p:cNvPr>
          <p:cNvSpPr txBox="1"/>
          <p:nvPr/>
        </p:nvSpPr>
        <p:spPr>
          <a:xfrm>
            <a:off x="160214" y="294726"/>
            <a:ext cx="4032319" cy="117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ts val="4200"/>
              </a:lnSpc>
            </a:pPr>
            <a:r>
              <a:rPr lang="x-es-XL" sz="4200" b="1" i="0" u="none" baseline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Iniciativas Sanitarias</a:t>
            </a:r>
            <a:endParaRPr lang="x-es-XL" sz="42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60617F-F16F-A844-9C7E-39763831774A}"/>
              </a:ext>
            </a:extLst>
          </p:cNvPr>
          <p:cNvSpPr txBox="1"/>
          <p:nvPr/>
        </p:nvSpPr>
        <p:spPr>
          <a:xfrm>
            <a:off x="12734144" y="2630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es-XL" dirty="0"/>
          </a:p>
        </p:txBody>
      </p:sp>
    </p:spTree>
    <p:extLst>
      <p:ext uri="{BB962C8B-B14F-4D97-AF65-F5344CB8AC3E}">
        <p14:creationId xmlns:p14="http://schemas.microsoft.com/office/powerpoint/2010/main" val="187589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DB5DB13-CC8B-D741-AC76-9BF5C4465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295" y="-517162"/>
            <a:ext cx="6384057" cy="8515205"/>
          </a:xfrm>
          <a:prstGeom prst="rect">
            <a:avLst/>
          </a:prstGeom>
        </p:spPr>
      </p:pic>
      <p:sp>
        <p:nvSpPr>
          <p:cNvPr id="21" name="Forma Livre 20">
            <a:extLst>
              <a:ext uri="{FF2B5EF4-FFF2-40B4-BE49-F238E27FC236}">
                <a16:creationId xmlns:a16="http://schemas.microsoft.com/office/drawing/2014/main" id="{4C92FDEA-02FB-AE41-BB0C-EEAE0A148A21}"/>
              </a:ext>
            </a:extLst>
          </p:cNvPr>
          <p:cNvSpPr/>
          <p:nvPr/>
        </p:nvSpPr>
        <p:spPr>
          <a:xfrm rot="10800000">
            <a:off x="4382387" y="0"/>
            <a:ext cx="8105410" cy="6858000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B3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x-es-X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CA6140-007A-3C4D-9ED1-8FDCDECBAF0B}"/>
              </a:ext>
            </a:extLst>
          </p:cNvPr>
          <p:cNvSpPr txBox="1"/>
          <p:nvPr/>
        </p:nvSpPr>
        <p:spPr>
          <a:xfrm>
            <a:off x="5694485" y="349003"/>
            <a:ext cx="5844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3200" b="1" i="0" u="none" baseline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Objetivos:</a:t>
            </a:r>
          </a:p>
          <a:p>
            <a:endParaRPr lang="x-es-XL" sz="32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7FA966-6491-DB43-B667-7E05719E30E2}"/>
              </a:ext>
            </a:extLst>
          </p:cNvPr>
          <p:cNvSpPr txBox="1"/>
          <p:nvPr/>
        </p:nvSpPr>
        <p:spPr>
          <a:xfrm>
            <a:off x="6281762" y="1014982"/>
            <a:ext cx="581262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spcAft>
                <a:spcPts val="1800"/>
              </a:spcAft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x-es-XL" sz="2400" b="1" i="0" u="none" baseline="0" dirty="0">
                <a:solidFill>
                  <a:srgbClr val="F9F2EA"/>
                </a:solidFill>
                <a:latin typeface="Isidora Sans Bold" pitchFamily="2" charset="77"/>
                <a:cs typeface="Arial" panose="020B0604020202020204" pitchFamily="34" charset="0"/>
              </a:rPr>
              <a:t>Disminuir la mortalidad y la morbilidad materna</a:t>
            </a:r>
          </a:p>
          <a:p>
            <a:pPr marL="285750" indent="-285750" algn="l" rtl="0">
              <a:spcAft>
                <a:spcPts val="1800"/>
              </a:spcAft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x-es-XL" sz="2400" b="1" i="0" u="none" baseline="0" dirty="0">
                <a:solidFill>
                  <a:srgbClr val="F9F2EA"/>
                </a:solidFill>
                <a:latin typeface="Isidora Sans Bold" pitchFamily="2" charset="77"/>
                <a:cs typeface="Arial" panose="020B0604020202020204" pitchFamily="34" charset="0"/>
              </a:rPr>
              <a:t> Reducir la necesidad de practicar un aborto y, de esa manera, la tasa de aborto global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73F15-9F20-444A-AB86-43BECCA30E0F}"/>
              </a:ext>
            </a:extLst>
          </p:cNvPr>
          <p:cNvSpPr txBox="1"/>
          <p:nvPr/>
        </p:nvSpPr>
        <p:spPr>
          <a:xfrm rot="16200000">
            <a:off x="-2943395" y="3395340"/>
            <a:ext cx="62666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x-es-XL" sz="600" b="0" i="0" u="none" kern="3600" spc="50" baseline="0">
                <a:solidFill>
                  <a:srgbClr val="F9F2EA"/>
                </a:solidFill>
                <a:latin typeface="Isidora Sans SemiBold" pitchFamily="2" charset="77"/>
                <a:cs typeface="Arial" panose="020B0604020202020204" pitchFamily="34" charset="0"/>
              </a:rPr>
              <a:t>LOLA GUERRA  |  MÉXICO</a:t>
            </a:r>
            <a:endParaRPr lang="x-es-XL" sz="600" kern="3600" spc="50" dirty="0">
              <a:solidFill>
                <a:srgbClr val="F9F2EA"/>
              </a:solidFill>
              <a:latin typeface="Isidora Sans SemiBold" pitchFamily="2" charset="77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64C863-A220-0642-A125-A8831A7CE43F}"/>
              </a:ext>
            </a:extLst>
          </p:cNvPr>
          <p:cNvSpPr txBox="1"/>
          <p:nvPr/>
        </p:nvSpPr>
        <p:spPr>
          <a:xfrm>
            <a:off x="6703251" y="3286870"/>
            <a:ext cx="4502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3200" b="1" i="0" u="none" baseline="0">
                <a:solidFill>
                  <a:srgbClr val="60AD8F"/>
                </a:solidFill>
                <a:latin typeface="Isidora Sans Alt Black" pitchFamily="2" charset="77"/>
                <a:cs typeface="Arial Black" panose="020B0604020202020204" pitchFamily="34" charset="0"/>
              </a:rPr>
              <a:t>Estrategia:</a:t>
            </a:r>
          </a:p>
          <a:p>
            <a:endParaRPr lang="x-es-X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FAF5B9-9918-B34A-A5D3-9114880D88BF}"/>
              </a:ext>
            </a:extLst>
          </p:cNvPr>
          <p:cNvSpPr txBox="1"/>
          <p:nvPr/>
        </p:nvSpPr>
        <p:spPr>
          <a:xfrm>
            <a:off x="6703251" y="3929660"/>
            <a:ext cx="539113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x-es-XL" sz="2200" b="1" i="0" u="none" baseline="0" dirty="0">
                <a:solidFill>
                  <a:schemeClr val="bg1"/>
                </a:solidFill>
              </a:rPr>
              <a:t>Estrategias de reducción de riesgos</a:t>
            </a:r>
          </a:p>
          <a:p>
            <a:pPr marL="342900" indent="-342900" algn="l" rtl="0">
              <a:buFont typeface="Wingdings" pitchFamily="2" charset="2"/>
              <a:buChar char="Ø"/>
            </a:pPr>
            <a:endParaRPr lang="x-es-XL" sz="22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x-es-XL" sz="2200" b="1" i="0" u="none" baseline="0" dirty="0">
                <a:solidFill>
                  <a:schemeClr val="bg1"/>
                </a:solidFill>
              </a:rPr>
              <a:t>Valores profesionales: Bioética</a:t>
            </a:r>
          </a:p>
          <a:p>
            <a:pPr marL="342900" indent="-342900" algn="l" rtl="0">
              <a:buFont typeface="Wingdings" pitchFamily="2" charset="2"/>
              <a:buChar char="Ø"/>
            </a:pPr>
            <a:endParaRPr lang="x-es-XL" sz="22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x-es-XL" sz="2200" b="1" i="0" u="none" baseline="0" dirty="0">
                <a:solidFill>
                  <a:schemeClr val="bg1"/>
                </a:solidFill>
              </a:rPr>
              <a:t>Legislación nacional</a:t>
            </a:r>
            <a:r>
              <a:rPr lang="x-es-XL" sz="2000" b="1" i="0" u="none" baseline="0" dirty="0">
                <a:solidFill>
                  <a:schemeClr val="bg1"/>
                </a:solidFill>
              </a:rPr>
              <a:t>- </a:t>
            </a:r>
            <a:r>
              <a:rPr lang="x-es-XL" sz="1600" b="1" i="0" u="none" baseline="0" dirty="0">
                <a:solidFill>
                  <a:schemeClr val="bg1"/>
                </a:solidFill>
              </a:rPr>
              <a:t>Leyes que requieren la confidencialidad</a:t>
            </a:r>
            <a:r>
              <a:rPr lang="es-AR" sz="1600" b="1" i="0" u="none" baseline="0" dirty="0">
                <a:solidFill>
                  <a:schemeClr val="bg1"/>
                </a:solidFill>
              </a:rPr>
              <a:t> </a:t>
            </a:r>
            <a:r>
              <a:rPr lang="x-es-XL" sz="1600" b="1" i="0" u="none" baseline="0" dirty="0">
                <a:solidFill>
                  <a:schemeClr val="bg1"/>
                </a:solidFill>
              </a:rPr>
              <a:t>del paciente</a:t>
            </a:r>
          </a:p>
          <a:p>
            <a:endParaRPr lang="x-es-XL" sz="1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x-es-XL" sz="2200" b="1" i="0" u="none" baseline="0" dirty="0">
                <a:solidFill>
                  <a:schemeClr val="bg1"/>
                </a:solidFill>
              </a:rPr>
              <a:t>Derechos humanos</a:t>
            </a:r>
          </a:p>
        </p:txBody>
      </p:sp>
    </p:spTree>
    <p:extLst>
      <p:ext uri="{BB962C8B-B14F-4D97-AF65-F5344CB8AC3E}">
        <p14:creationId xmlns:p14="http://schemas.microsoft.com/office/powerpoint/2010/main" val="399998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lh7-us.googleusercontent.com/dYvVU1QYUU-vVonwAUBZCen_wSFxX3RhB23jTqVHF1CkN5P2JHL0qFKVH6N8o3N5QMOukjDdkNWWjU1FJ5kt5lP4u3KlGsA9pxQmTA1okTewHarKqbO8LxGwrqd9QtYcu3qR03ZBDaCe29olXfvulg=s2048">
            <a:extLst>
              <a:ext uri="{FF2B5EF4-FFF2-40B4-BE49-F238E27FC236}">
                <a16:creationId xmlns:a16="http://schemas.microsoft.com/office/drawing/2014/main" id="{17BFFB64-9831-1349-986F-42318748F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99" y="0"/>
            <a:ext cx="7019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7DEC2E-68FE-6648-91C9-217D128A399E}"/>
              </a:ext>
            </a:extLst>
          </p:cNvPr>
          <p:cNvCxnSpPr/>
          <p:nvPr/>
        </p:nvCxnSpPr>
        <p:spPr>
          <a:xfrm>
            <a:off x="4417888" y="3228976"/>
            <a:ext cx="568452" cy="0"/>
          </a:xfrm>
          <a:prstGeom prst="line">
            <a:avLst/>
          </a:prstGeom>
          <a:ln w="19050" cap="flat" cmpd="sng" algn="ctr">
            <a:solidFill>
              <a:srgbClr val="5B39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Forma Livre 16">
            <a:extLst>
              <a:ext uri="{FF2B5EF4-FFF2-40B4-BE49-F238E27FC236}">
                <a16:creationId xmlns:a16="http://schemas.microsoft.com/office/drawing/2014/main" id="{849DC7F2-8CDD-DF46-8594-587C5EFB506E}"/>
              </a:ext>
            </a:extLst>
          </p:cNvPr>
          <p:cNvSpPr/>
          <p:nvPr/>
        </p:nvSpPr>
        <p:spPr>
          <a:xfrm>
            <a:off x="-451573" y="0"/>
            <a:ext cx="8330444" cy="6939405"/>
          </a:xfrm>
          <a:custGeom>
            <a:avLst/>
            <a:gdLst>
              <a:gd name="connsiteX0" fmla="*/ 0 w 8105410"/>
              <a:gd name="connsiteY0" fmla="*/ 0 h 6858000"/>
              <a:gd name="connsiteX1" fmla="*/ 8061845 w 8105410"/>
              <a:gd name="connsiteY1" fmla="*/ 0 h 6858000"/>
              <a:gd name="connsiteX2" fmla="*/ 8016986 w 8105410"/>
              <a:gd name="connsiteY2" fmla="*/ 30026 h 6858000"/>
              <a:gd name="connsiteX3" fmla="*/ 6214626 w 8105410"/>
              <a:gd name="connsiteY3" fmla="*/ 3414420 h 6858000"/>
              <a:gd name="connsiteX4" fmla="*/ 8016986 w 8105410"/>
              <a:gd name="connsiteY4" fmla="*/ 6798814 h 6858000"/>
              <a:gd name="connsiteX5" fmla="*/ 8105410 w 8105410"/>
              <a:gd name="connsiteY5" fmla="*/ 6858000 h 6858000"/>
              <a:gd name="connsiteX6" fmla="*/ 0 w 8105410"/>
              <a:gd name="connsiteY6" fmla="*/ 6858000 h 6858000"/>
              <a:gd name="connsiteX7" fmla="*/ 0 w 81054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410" h="6858000">
                <a:moveTo>
                  <a:pt x="0" y="0"/>
                </a:moveTo>
                <a:lnTo>
                  <a:pt x="8061845" y="0"/>
                </a:lnTo>
                <a:lnTo>
                  <a:pt x="8016986" y="30026"/>
                </a:lnTo>
                <a:cubicBezTo>
                  <a:pt x="6922843" y="800222"/>
                  <a:pt x="6214626" y="2029473"/>
                  <a:pt x="6214626" y="3414420"/>
                </a:cubicBezTo>
                <a:cubicBezTo>
                  <a:pt x="6214626" y="4799368"/>
                  <a:pt x="6922843" y="6028618"/>
                  <a:pt x="8016986" y="6798814"/>
                </a:cubicBezTo>
                <a:lnTo>
                  <a:pt x="81054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9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x-es-XL"/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id="{59563C9C-373A-F542-BF62-194AE4A5991E}"/>
              </a:ext>
            </a:extLst>
          </p:cNvPr>
          <p:cNvSpPr txBox="1"/>
          <p:nvPr/>
        </p:nvSpPr>
        <p:spPr>
          <a:xfrm>
            <a:off x="-143435" y="788265"/>
            <a:ext cx="6450904" cy="566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80000"/>
              </a:lnSpc>
              <a:buFontTx/>
              <a:buNone/>
            </a:pPr>
            <a:endParaRPr lang="x-es-XL" sz="16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 rtl="0">
              <a:lnSpc>
                <a:spcPct val="80000"/>
              </a:lnSpc>
              <a:buFontTx/>
              <a:buNone/>
            </a:pPr>
            <a:r>
              <a:rPr lang="x-es-XL" sz="2200" b="1" i="0" u="none" baseline="0" dirty="0">
                <a:solidFill>
                  <a:srgbClr val="60AD8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LAS MUJERES QUE SE ENFRENTAN A UN EMBARAZO NO DESEADO </a:t>
            </a:r>
          </a:p>
          <a:p>
            <a:pPr algn="ctr" rtl="0">
              <a:lnSpc>
                <a:spcPct val="80000"/>
              </a:lnSpc>
              <a:buFontTx/>
              <a:buNone/>
            </a:pPr>
            <a:r>
              <a:rPr lang="x-es-XL" sz="2200" b="1" i="0" u="none" baseline="0" dirty="0">
                <a:solidFill>
                  <a:srgbClr val="60AD8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NECESITAN UN ENFOQUE MULTIDISCIPLINARIO/integral:</a:t>
            </a:r>
          </a:p>
          <a:p>
            <a:pPr algn="ctr" rtl="0">
              <a:lnSpc>
                <a:spcPct val="80000"/>
              </a:lnSpc>
              <a:buFontTx/>
              <a:buNone/>
            </a:pPr>
            <a:endParaRPr lang="x-es-XL" sz="2400" b="1" dirty="0">
              <a:solidFill>
                <a:srgbClr val="60AD8F"/>
              </a:solidFill>
              <a:latin typeface="Arial" pitchFamily="34" charset="0"/>
            </a:endParaRPr>
          </a:p>
          <a:p>
            <a:pPr algn="ctr" rtl="0">
              <a:buFontTx/>
              <a:buNone/>
            </a:pPr>
            <a:r>
              <a:rPr lang="x-es-XL" sz="2000" b="1" i="1" u="none" baseline="0" dirty="0">
                <a:solidFill>
                  <a:srgbClr val="5B3974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Si </a:t>
            </a:r>
          </a:p>
          <a:p>
            <a:pPr algn="ctr" rtl="0">
              <a:buFontTx/>
              <a:buNone/>
            </a:pPr>
            <a:r>
              <a:rPr lang="x-es-XL" sz="2000" b="1" i="1" u="none" baseline="0" dirty="0">
                <a:solidFill>
                  <a:srgbClr val="5B3974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los "derechos sexuales y reproductivos" son </a:t>
            </a:r>
          </a:p>
          <a:p>
            <a:pPr algn="ctr" rtl="0">
              <a:buFontTx/>
              <a:buNone/>
            </a:pPr>
            <a:r>
              <a:rPr lang="x-es-XL" sz="2000" b="1" i="1" u="none" baseline="0" dirty="0">
                <a:solidFill>
                  <a:srgbClr val="5B3974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“</a:t>
            </a:r>
            <a:r>
              <a:rPr lang="x-es-XL" sz="2000" b="1" i="1" dirty="0">
                <a:solidFill>
                  <a:srgbClr val="5B3974"/>
                </a:solidFill>
                <a:latin typeface="Arial" pitchFamily="34" charset="0"/>
                <a:cs typeface="Arial" pitchFamily="34" charset="0"/>
              </a:rPr>
              <a:t>Derechos humanos”</a:t>
            </a:r>
          </a:p>
          <a:p>
            <a:pPr algn="ctr" rtl="0">
              <a:buFontTx/>
              <a:buNone/>
            </a:pPr>
            <a:r>
              <a:rPr lang="x-es-XL" sz="2000" b="1" i="1" u="none" baseline="0" dirty="0">
                <a:solidFill>
                  <a:srgbClr val="5B3974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y</a:t>
            </a:r>
          </a:p>
          <a:p>
            <a:pPr algn="ctr" rtl="0">
              <a:buFontTx/>
              <a:buNone/>
            </a:pPr>
            <a:r>
              <a:rPr lang="x-es-XL" sz="2000" b="1" i="1" u="none" baseline="0" dirty="0">
                <a:solidFill>
                  <a:srgbClr val="5B3974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la atención médica también es un derecho,</a:t>
            </a:r>
          </a:p>
          <a:p>
            <a:pPr algn="ctr" rtl="0">
              <a:buFontTx/>
              <a:buNone/>
            </a:pPr>
            <a:r>
              <a:rPr lang="x-es-XL" sz="2000" b="1" i="1" u="none" baseline="0" dirty="0">
                <a:solidFill>
                  <a:srgbClr val="5B3974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entonces</a:t>
            </a:r>
          </a:p>
          <a:p>
            <a:pPr algn="ctr" rtl="0">
              <a:buFontTx/>
              <a:buNone/>
            </a:pPr>
            <a:r>
              <a:rPr lang="x-es-XL" sz="2000" b="1" i="1" u="none" baseline="0" dirty="0">
                <a:solidFill>
                  <a:srgbClr val="5B3974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el sistema nacional de salud </a:t>
            </a:r>
          </a:p>
          <a:p>
            <a:pPr algn="ctr" rtl="0">
              <a:buFontTx/>
              <a:buNone/>
            </a:pPr>
            <a:r>
              <a:rPr lang="x-es-XL" sz="2000" b="1" i="1" u="none" baseline="0" dirty="0">
                <a:solidFill>
                  <a:srgbClr val="5B3974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es una obligación:</a:t>
            </a:r>
          </a:p>
          <a:p>
            <a:pPr algn="ctr" rtl="0">
              <a:buFontTx/>
              <a:buNone/>
            </a:pPr>
            <a:r>
              <a:rPr lang="x-es-XL" sz="2000" b="1" i="1" u="none" baseline="0" dirty="0">
                <a:solidFill>
                  <a:srgbClr val="5B3974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reconocer e incluir, no sólo uno, </a:t>
            </a:r>
          </a:p>
          <a:p>
            <a:pPr algn="ctr" rtl="0">
              <a:buFontTx/>
              <a:buNone/>
            </a:pPr>
            <a:r>
              <a:rPr lang="x-es-XL" sz="2000" b="1" i="1" u="none" baseline="0" dirty="0">
                <a:solidFill>
                  <a:srgbClr val="5B3974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sino una variedad de opciones que las mujeres deben conocer </a:t>
            </a:r>
          </a:p>
          <a:p>
            <a:pPr algn="ctr" rtl="0">
              <a:buFontTx/>
              <a:buNone/>
            </a:pPr>
            <a:r>
              <a:rPr lang="x-es-XL" sz="2000" b="1" i="1" u="none" baseline="0" dirty="0">
                <a:solidFill>
                  <a:srgbClr val="5B3974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para poder tomar una decisión </a:t>
            </a:r>
          </a:p>
          <a:p>
            <a:pPr algn="ctr" rtl="0">
              <a:buFontTx/>
              <a:buNone/>
            </a:pPr>
            <a:r>
              <a:rPr lang="x-es-XL" sz="2000" b="1" i="1" u="none" baseline="0" dirty="0">
                <a:solidFill>
                  <a:srgbClr val="5B3974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informada y a consciencia</a:t>
            </a:r>
            <a:endParaRPr lang="x-es-XL" sz="2000" b="1" i="1" dirty="0">
              <a:solidFill>
                <a:srgbClr val="5B3974"/>
              </a:solidFill>
              <a:latin typeface="Isidora Sans Alt Bold" pitchFamily="2" charset="77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C467EA8-C737-0B4D-9116-902142AE5DEF}"/>
              </a:ext>
            </a:extLst>
          </p:cNvPr>
          <p:cNvSpPr txBox="1"/>
          <p:nvPr/>
        </p:nvSpPr>
        <p:spPr>
          <a:xfrm rot="16200000">
            <a:off x="8798613" y="3395341"/>
            <a:ext cx="62666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x-es-XL" sz="600" b="0" i="0" u="none" kern="3600" spc="50" baseline="0">
                <a:solidFill>
                  <a:srgbClr val="F9F2EA"/>
                </a:solidFill>
                <a:latin typeface="Isidora Sans SemiBold" pitchFamily="2" charset="77"/>
                <a:cs typeface="Arial" panose="020B0604020202020204" pitchFamily="34" charset="0"/>
              </a:rPr>
              <a:t>FÒS FEMINISTA  |  MÉXICO</a:t>
            </a:r>
            <a:endParaRPr lang="x-es-XL" sz="600" kern="3600" spc="50" dirty="0">
              <a:solidFill>
                <a:srgbClr val="F9F2EA"/>
              </a:solidFill>
              <a:latin typeface="Isidora Sans SemiBold" pitchFamily="2" charset="77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26C395A-D5A6-2146-A626-94BC494BB554}"/>
              </a:ext>
            </a:extLst>
          </p:cNvPr>
          <p:cNvSpPr txBox="1"/>
          <p:nvPr/>
        </p:nvSpPr>
        <p:spPr>
          <a:xfrm>
            <a:off x="1215554" y="168001"/>
            <a:ext cx="4032319" cy="638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4200"/>
              </a:lnSpc>
            </a:pPr>
            <a:r>
              <a:rPr lang="x-es-XL" sz="4200" b="1" i="0" u="none" baseline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Nuevo enfoque:</a:t>
            </a:r>
            <a:endParaRPr lang="x-es-XL" sz="42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60617F-F16F-A844-9C7E-39763831774A}"/>
              </a:ext>
            </a:extLst>
          </p:cNvPr>
          <p:cNvSpPr txBox="1"/>
          <p:nvPr/>
        </p:nvSpPr>
        <p:spPr>
          <a:xfrm>
            <a:off x="12734144" y="2630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es-XL" dirty="0"/>
          </a:p>
        </p:txBody>
      </p:sp>
    </p:spTree>
    <p:extLst>
      <p:ext uri="{BB962C8B-B14F-4D97-AF65-F5344CB8AC3E}">
        <p14:creationId xmlns:p14="http://schemas.microsoft.com/office/powerpoint/2010/main" val="333267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8A216D3-68A9-964E-85F8-B010968CCC1D}"/>
              </a:ext>
            </a:extLst>
          </p:cNvPr>
          <p:cNvSpPr/>
          <p:nvPr/>
        </p:nvSpPr>
        <p:spPr>
          <a:xfrm>
            <a:off x="-464615" y="-1259114"/>
            <a:ext cx="12867237" cy="8578158"/>
          </a:xfrm>
          <a:prstGeom prst="rect">
            <a:avLst/>
          </a:prstGeom>
          <a:solidFill>
            <a:schemeClr val="accent1">
              <a:alpha val="9158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es-XL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4D680D-F6B1-3043-9089-FFD0F1CED86A}"/>
              </a:ext>
            </a:extLst>
          </p:cNvPr>
          <p:cNvSpPr txBox="1"/>
          <p:nvPr/>
        </p:nvSpPr>
        <p:spPr>
          <a:xfrm>
            <a:off x="882664" y="236662"/>
            <a:ext cx="460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sz="3600" b="1" i="0" u="none" baseline="0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LEGISLACIÓN SOBRE</a:t>
            </a:r>
          </a:p>
          <a:p>
            <a:pPr algn="ctr" rtl="0"/>
            <a:r>
              <a:rPr lang="x-es-XL" sz="3600" b="1" i="0" u="none" baseline="0" dirty="0">
                <a:solidFill>
                  <a:srgbClr val="F06043"/>
                </a:solidFill>
                <a:latin typeface="Isidora Sans Alt Black" pitchFamily="2" charset="77"/>
                <a:cs typeface="Arial Black" panose="020B0604020202020204" pitchFamily="34" charset="0"/>
              </a:rPr>
              <a:t>EL ABORTO:</a:t>
            </a:r>
            <a:endParaRPr lang="x-es-XL" sz="3600" b="1" dirty="0">
              <a:solidFill>
                <a:srgbClr val="F06043"/>
              </a:solidFill>
              <a:latin typeface="Isidora Sans Alt Black" pitchFamily="2" charset="77"/>
              <a:cs typeface="Arial Black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D0D54B-DC25-464A-A2CB-9F6609485220}"/>
              </a:ext>
            </a:extLst>
          </p:cNvPr>
          <p:cNvSpPr txBox="1"/>
          <p:nvPr/>
        </p:nvSpPr>
        <p:spPr>
          <a:xfrm>
            <a:off x="413359" y="1595021"/>
            <a:ext cx="51983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2800" b="1" i="0" u="none" baseline="0" dirty="0">
                <a:solidFill>
                  <a:srgbClr val="F1C5B0"/>
                </a:solidFill>
              </a:rPr>
              <a:t>El aborto era ilegal en nuestro país.</a:t>
            </a:r>
          </a:p>
          <a:p>
            <a:pPr marL="457200" indent="-457200" algn="just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x-es-XL" sz="2800" b="1" dirty="0">
              <a:solidFill>
                <a:srgbClr val="F1C5B0"/>
              </a:solidFill>
            </a:endParaRPr>
          </a:p>
          <a:p>
            <a:pPr marL="457200" indent="-457200" algn="just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2800" b="1" i="0" u="none" baseline="0" dirty="0">
                <a:solidFill>
                  <a:srgbClr val="F1C5B0"/>
                </a:solidFill>
              </a:rPr>
              <a:t>Las personas profesionales de la salud no pueden actuar durante el proceso del aborto.</a:t>
            </a:r>
          </a:p>
          <a:p>
            <a:pPr marL="457200" indent="-457200" algn="just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x-es-XL" sz="2800" b="1" dirty="0">
              <a:solidFill>
                <a:srgbClr val="F1C5B0"/>
              </a:solidFill>
            </a:endParaRPr>
          </a:p>
          <a:p>
            <a:pPr marL="457200" indent="-457200" algn="just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2800" b="1" i="0" u="none" baseline="0" dirty="0">
                <a:solidFill>
                  <a:srgbClr val="F1C5B0"/>
                </a:solidFill>
              </a:rPr>
              <a:t>Pueden actuar antes y después del aborto.</a:t>
            </a:r>
          </a:p>
          <a:p>
            <a:pPr marL="457200" indent="-457200" algn="just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endParaRPr lang="x-es-XL" sz="2800" b="1" dirty="0">
              <a:solidFill>
                <a:srgbClr val="F1C5B0"/>
              </a:solidFill>
            </a:endParaRPr>
          </a:p>
          <a:p>
            <a:pPr marL="457200" indent="-457200" algn="just" rtl="0">
              <a:buClr>
                <a:srgbClr val="60AD8F"/>
              </a:buClr>
              <a:buFont typeface="Courier New" panose="02070309020205020404" pitchFamily="49" charset="0"/>
              <a:buChar char="o"/>
            </a:pPr>
            <a:r>
              <a:rPr lang="x-es-XL" sz="2800" b="1" i="0" u="none" baseline="0" dirty="0">
                <a:solidFill>
                  <a:srgbClr val="F1C5B0"/>
                </a:solidFill>
              </a:rPr>
              <a:t>Brindar información no es un delito.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33178B-EAFB-0F49-9C85-CBF502A2409D}"/>
              </a:ext>
            </a:extLst>
          </p:cNvPr>
          <p:cNvSpPr txBox="1"/>
          <p:nvPr/>
        </p:nvSpPr>
        <p:spPr>
          <a:xfrm>
            <a:off x="6939420" y="1916482"/>
            <a:ext cx="4860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x-es-XL" sz="2800" b="1" i="0" u="none" baseline="0" dirty="0">
                <a:solidFill>
                  <a:srgbClr val="F9F2EA"/>
                </a:solidFill>
              </a:rPr>
              <a:t>Es derecho de la mujer recibir asesoramiento y asistencia en caso de un embarazo no deseado.</a:t>
            </a:r>
          </a:p>
          <a:p>
            <a:pPr marL="285750" indent="-285750" algn="l" rtl="0">
              <a:buClr>
                <a:srgbClr val="60AD8F"/>
              </a:buClr>
              <a:buFont typeface="Arial" panose="020B0604020202020204" pitchFamily="34" charset="0"/>
              <a:buChar char="•"/>
            </a:pPr>
            <a:endParaRPr lang="x-es-XL" sz="2800" b="1" dirty="0">
              <a:solidFill>
                <a:srgbClr val="F9F2EA"/>
              </a:solidFill>
            </a:endParaRPr>
          </a:p>
          <a:p>
            <a:pPr marL="285750" indent="-285750" algn="l" rtl="0">
              <a:buClr>
                <a:srgbClr val="60AD8F"/>
              </a:buClr>
              <a:buFont typeface="Arial" panose="020B0604020202020204" pitchFamily="34" charset="0"/>
              <a:buChar char="•"/>
            </a:pPr>
            <a:r>
              <a:rPr lang="x-es-XL" sz="2800" b="1" i="0" u="none" baseline="0" dirty="0">
                <a:solidFill>
                  <a:srgbClr val="F9F2EA"/>
                </a:solidFill>
              </a:rPr>
              <a:t>Asegurarle a la mujer que todo lo que se analizó durante la visita es CONFIDENCIAL.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DE867D-8671-264F-8F6C-8E97BC284C3A}"/>
              </a:ext>
            </a:extLst>
          </p:cNvPr>
          <p:cNvSpPr txBox="1"/>
          <p:nvPr/>
        </p:nvSpPr>
        <p:spPr>
          <a:xfrm>
            <a:off x="7177415" y="375781"/>
            <a:ext cx="4131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es-XL" sz="3600" b="1" i="0" u="none" baseline="0" dirty="0">
                <a:solidFill>
                  <a:srgbClr val="60AD8F"/>
                </a:solidFill>
              </a:rPr>
              <a:t>DERECHOS y PRIVACIDAD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31D7958E-F983-CF4E-925A-FB10D1048BCA}"/>
              </a:ext>
            </a:extLst>
          </p:cNvPr>
          <p:cNvSpPr/>
          <p:nvPr/>
        </p:nvSpPr>
        <p:spPr>
          <a:xfrm>
            <a:off x="6839211" y="236662"/>
            <a:ext cx="5060515" cy="5988774"/>
          </a:xfrm>
          <a:prstGeom prst="roundRect">
            <a:avLst/>
          </a:prstGeom>
          <a:noFill/>
          <a:ln w="60325">
            <a:solidFill>
              <a:srgbClr val="60A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es-XL"/>
          </a:p>
        </p:txBody>
      </p:sp>
    </p:spTree>
    <p:extLst>
      <p:ext uri="{BB962C8B-B14F-4D97-AF65-F5344CB8AC3E}">
        <p14:creationId xmlns:p14="http://schemas.microsoft.com/office/powerpoint/2010/main" val="285507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8349B0-3D79-4D4A-BA51-D11BBA47E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657" y="6208776"/>
            <a:ext cx="1606296" cy="207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081878-A2A6-1B42-8BC9-2FD01A1D0ED8}"/>
              </a:ext>
            </a:extLst>
          </p:cNvPr>
          <p:cNvSpPr txBox="1"/>
          <p:nvPr/>
        </p:nvSpPr>
        <p:spPr>
          <a:xfrm>
            <a:off x="3817822" y="334022"/>
            <a:ext cx="442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sz="3200" b="1" i="0" u="none" baseline="0">
                <a:solidFill>
                  <a:srgbClr val="5B39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rPr>
              <a:t>Las directrices</a:t>
            </a:r>
            <a:endParaRPr lang="x-es-XL" sz="3200" b="1" dirty="0">
              <a:solidFill>
                <a:srgbClr val="5B3974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90A1EE-A309-1243-B70A-D65C0BD4C51D}"/>
              </a:ext>
            </a:extLst>
          </p:cNvPr>
          <p:cNvSpPr txBox="1"/>
          <p:nvPr/>
        </p:nvSpPr>
        <p:spPr>
          <a:xfrm>
            <a:off x="1118230" y="2910434"/>
            <a:ext cx="2969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b="1" i="0" u="none" baseline="0" dirty="0">
                <a:solidFill>
                  <a:srgbClr val="5B39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1- Asesoramiento sobre</a:t>
            </a:r>
          </a:p>
          <a:p>
            <a:pPr algn="ctr" rtl="0"/>
            <a:r>
              <a:rPr lang="x-es-XL" b="1" i="0" u="none" baseline="0" dirty="0">
                <a:solidFill>
                  <a:srgbClr val="5B39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las alternativas al aborto</a:t>
            </a:r>
          </a:p>
          <a:p>
            <a:pPr algn="ctr" rtl="0"/>
            <a:endParaRPr lang="x-es-XL" b="1" dirty="0">
              <a:solidFill>
                <a:srgbClr val="5B39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x-es-XL" b="1" i="0" u="none" baseline="0" dirty="0">
                <a:solidFill>
                  <a:srgbClr val="5B39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2- Información sobre</a:t>
            </a:r>
          </a:p>
          <a:p>
            <a:pPr algn="ctr" rtl="0"/>
            <a:r>
              <a:rPr lang="x-es-XL" b="1" i="0" u="none" baseline="0" dirty="0">
                <a:solidFill>
                  <a:srgbClr val="5B39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los métodos abortivos y</a:t>
            </a:r>
          </a:p>
          <a:p>
            <a:pPr algn="ctr" rtl="0"/>
            <a:r>
              <a:rPr lang="x-es-XL" b="1" i="0" u="none" baseline="0" dirty="0">
                <a:solidFill>
                  <a:srgbClr val="5B39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los riesgos implicados:</a:t>
            </a:r>
          </a:p>
          <a:p>
            <a:pPr algn="ctr" rtl="0"/>
            <a:r>
              <a:rPr lang="x-es-XL" b="1" i="0" u="none" baseline="0" dirty="0">
                <a:solidFill>
                  <a:srgbClr val="5B39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empoderamiento</a:t>
            </a:r>
          </a:p>
          <a:p>
            <a:pPr algn="ctr" rtl="0"/>
            <a:r>
              <a:rPr lang="x-es-XL" b="1" i="0" u="none" baseline="0" dirty="0">
                <a:solidFill>
                  <a:srgbClr val="5B39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(incluyendo Misoprostol)</a:t>
            </a:r>
          </a:p>
          <a:p>
            <a:pPr algn="ctr" rtl="0"/>
            <a:endParaRPr lang="x-es-XL" b="1" dirty="0">
              <a:solidFill>
                <a:srgbClr val="5B39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x-es-XL" b="1" i="0" u="none" baseline="0" dirty="0">
                <a:solidFill>
                  <a:srgbClr val="5B39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3- Análisis</a:t>
            </a:r>
          </a:p>
          <a:p>
            <a:pPr algn="ctr" rtl="0"/>
            <a:r>
              <a:rPr lang="x-es-XL" b="1" i="0" u="none" baseline="0" dirty="0">
                <a:solidFill>
                  <a:srgbClr val="5B39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epidemiológico</a:t>
            </a:r>
            <a:endParaRPr lang="x-es-XL" b="1" dirty="0">
              <a:solidFill>
                <a:srgbClr val="5B39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FCABBB8-6C4D-CB41-A6DF-77A2DAA9B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325016"/>
              </p:ext>
            </p:extLst>
          </p:nvPr>
        </p:nvGraphicFramePr>
        <p:xfrm>
          <a:off x="909229" y="517479"/>
          <a:ext cx="10247071" cy="305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F55F3707-2770-CF40-A17D-8F8F8F7647D4}"/>
              </a:ext>
            </a:extLst>
          </p:cNvPr>
          <p:cNvSpPr/>
          <p:nvPr/>
        </p:nvSpPr>
        <p:spPr>
          <a:xfrm>
            <a:off x="2984766" y="3173087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x-es-XL" b="1" i="0" u="none" baseline="0" dirty="0">
                <a:solidFill>
                  <a:srgbClr val="F060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ILEGAL</a:t>
            </a:r>
          </a:p>
          <a:p>
            <a:pPr algn="ctr" rtl="0"/>
            <a:endParaRPr lang="x-es-XL" b="1" dirty="0">
              <a:solidFill>
                <a:srgbClr val="F06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x-es-XL" b="1" i="0" u="none" baseline="0" dirty="0">
                <a:solidFill>
                  <a:srgbClr val="F0604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DENEGADO</a:t>
            </a:r>
            <a:endParaRPr lang="x-es-XL" b="1" dirty="0">
              <a:solidFill>
                <a:srgbClr val="F06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0917503F-FD86-BC45-8DAE-A40CF671134C}"/>
              </a:ext>
            </a:extLst>
          </p:cNvPr>
          <p:cNvSpPr txBox="1"/>
          <p:nvPr/>
        </p:nvSpPr>
        <p:spPr>
          <a:xfrm>
            <a:off x="7566509" y="2963962"/>
            <a:ext cx="2969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b="1" i="0" u="none" baseline="0" dirty="0">
                <a:solidFill>
                  <a:srgbClr val="5B39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ATENCIÓN DESPUÉS DEL ABORTO</a:t>
            </a:r>
          </a:p>
          <a:p>
            <a:pPr algn="ctr" rtl="0"/>
            <a:endParaRPr lang="x-es-XL" b="1" dirty="0">
              <a:solidFill>
                <a:srgbClr val="5B39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x-es-XL" b="1" i="0" u="none" baseline="0" dirty="0">
                <a:solidFill>
                  <a:srgbClr val="5B39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1- Prevención de daños</a:t>
            </a:r>
          </a:p>
          <a:p>
            <a:pPr algn="ctr" rtl="0"/>
            <a:endParaRPr lang="x-es-XL" b="1" dirty="0">
              <a:solidFill>
                <a:srgbClr val="5B39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x-es-XL" b="1" i="0" u="none" baseline="0" dirty="0">
                <a:solidFill>
                  <a:srgbClr val="5B39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2- Rehabilitación</a:t>
            </a:r>
          </a:p>
          <a:p>
            <a:pPr algn="ctr" rtl="0"/>
            <a:r>
              <a:rPr lang="x-es-XL" b="1" i="0" u="none" baseline="0" dirty="0">
                <a:solidFill>
                  <a:srgbClr val="5B39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integral</a:t>
            </a:r>
          </a:p>
          <a:p>
            <a:pPr algn="ctr" rtl="0"/>
            <a:endParaRPr lang="x-es-XL" b="1" dirty="0">
              <a:solidFill>
                <a:srgbClr val="5B39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x-es-XL" b="1" i="0" u="none" baseline="0" dirty="0">
                <a:solidFill>
                  <a:srgbClr val="5B39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3- Anticonceptivos en el futuro</a:t>
            </a:r>
          </a:p>
          <a:p>
            <a:pPr algn="ctr" rtl="0"/>
            <a:r>
              <a:rPr lang="x-es-XL" b="1" i="0" u="none" baseline="0" dirty="0">
                <a:solidFill>
                  <a:srgbClr val="5B39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(Disminuir la tasa de abortos)</a:t>
            </a:r>
            <a:endParaRPr lang="x-es-XL" b="1" dirty="0">
              <a:solidFill>
                <a:srgbClr val="5B39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4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8349B0-3D79-4D4A-BA51-D11BBA47E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657" y="6208776"/>
            <a:ext cx="1606296" cy="207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081878-A2A6-1B42-8BC9-2FD01A1D0ED8}"/>
              </a:ext>
            </a:extLst>
          </p:cNvPr>
          <p:cNvSpPr txBox="1"/>
          <p:nvPr/>
        </p:nvSpPr>
        <p:spPr>
          <a:xfrm>
            <a:off x="3254150" y="237152"/>
            <a:ext cx="442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sz="3200" b="1" i="0" u="none" baseline="0">
                <a:solidFill>
                  <a:srgbClr val="5B39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rPr>
              <a:t>Las directrices</a:t>
            </a:r>
            <a:endParaRPr lang="x-es-XL" sz="3200" b="1" dirty="0">
              <a:solidFill>
                <a:srgbClr val="5B3974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90A1EE-A309-1243-B70A-D65C0BD4C51D}"/>
              </a:ext>
            </a:extLst>
          </p:cNvPr>
          <p:cNvSpPr txBox="1"/>
          <p:nvPr/>
        </p:nvSpPr>
        <p:spPr>
          <a:xfrm>
            <a:off x="683762" y="3429000"/>
            <a:ext cx="3975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es-XL" sz="2400" b="1" i="0" u="none" baseline="0" dirty="0">
                <a:solidFill>
                  <a:srgbClr val="5B3974"/>
                </a:solidFill>
                <a:cs typeface="Arial" panose="020B0604020202020204" pitchFamily="34" charset="0"/>
              </a:rPr>
              <a:t>Consultas con profesionales de la ginecología-obstetricia/parteras +</a:t>
            </a:r>
          </a:p>
          <a:p>
            <a:pPr algn="ctr" rtl="0"/>
            <a:r>
              <a:rPr lang="x-es-XL" sz="2400" b="1" i="0" u="none" baseline="0" dirty="0">
                <a:solidFill>
                  <a:srgbClr val="5B3974"/>
                </a:solidFill>
                <a:cs typeface="Arial" panose="020B0604020202020204" pitchFamily="34" charset="0"/>
              </a:rPr>
              <a:t>profesionales de la psicología</a:t>
            </a:r>
            <a:endParaRPr lang="x-es-XL" sz="2400" b="1" dirty="0">
              <a:solidFill>
                <a:srgbClr val="5B3974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FCABBB8-6C4D-CB41-A6DF-77A2DAA9B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37739"/>
              </p:ext>
            </p:extLst>
          </p:nvPr>
        </p:nvGraphicFramePr>
        <p:xfrm>
          <a:off x="909230" y="821927"/>
          <a:ext cx="3975921" cy="305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EFBF7F1-CFA9-F14B-BAA2-0BFE3C485DC0}"/>
              </a:ext>
            </a:extLst>
          </p:cNvPr>
          <p:cNvSpPr txBox="1"/>
          <p:nvPr/>
        </p:nvSpPr>
        <p:spPr>
          <a:xfrm>
            <a:off x="5110619" y="1424484"/>
            <a:ext cx="65323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Construir una buena relación</a:t>
            </a:r>
          </a:p>
          <a:p>
            <a:pPr marL="342900" indent="-342900" algn="l" rtl="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Legislación sobre el aborto Derechos y privacidad</a:t>
            </a:r>
          </a:p>
          <a:p>
            <a:pPr marL="342900" indent="-342900" algn="l" rtl="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Embarazo: confirmación, viabilidad y edad gestacional</a:t>
            </a:r>
          </a:p>
          <a:p>
            <a:pPr marL="342900" indent="-342900" algn="l" rtl="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Explorar las razones</a:t>
            </a:r>
          </a:p>
          <a:p>
            <a:pPr marL="342900" indent="-342900" algn="l" rtl="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Solicitar grupo y Rh</a:t>
            </a:r>
          </a:p>
          <a:p>
            <a:pPr marL="342900" indent="-342900" algn="l" rtl="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Alternativas al aborto</a:t>
            </a:r>
          </a:p>
          <a:p>
            <a:pPr marL="342900" indent="-342900" algn="l" rtl="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Asesoramiento sobre los métodos de terminación de embarazos de alto y bajo riesgo</a:t>
            </a:r>
          </a:p>
          <a:p>
            <a:pPr marL="342900" indent="-342900" algn="l" rtl="0">
              <a:buClr>
                <a:srgbClr val="F06043"/>
              </a:buClr>
              <a:buFont typeface="Arial" panose="020B0604020202020204" pitchFamily="34" charset="0"/>
              <a:buChar char="•"/>
            </a:pPr>
            <a:r>
              <a:rPr lang="x-es-XL" sz="2400" b="1" i="0" u="none" baseline="0" dirty="0">
                <a:solidFill>
                  <a:srgbClr val="5B3974"/>
                </a:solidFill>
              </a:rPr>
              <a:t>Tiempo de reflexión</a:t>
            </a:r>
          </a:p>
          <a:p>
            <a:endParaRPr lang="x-es-XL" dirty="0"/>
          </a:p>
        </p:txBody>
      </p:sp>
    </p:spTree>
    <p:extLst>
      <p:ext uri="{BB962C8B-B14F-4D97-AF65-F5344CB8AC3E}">
        <p14:creationId xmlns:p14="http://schemas.microsoft.com/office/powerpoint/2010/main" val="19247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E3973"/>
      </a:accent1>
      <a:accent2>
        <a:srgbClr val="F05F42"/>
      </a:accent2>
      <a:accent3>
        <a:srgbClr val="5FACA4"/>
      </a:accent3>
      <a:accent4>
        <a:srgbClr val="FFC000"/>
      </a:accent4>
      <a:accent5>
        <a:srgbClr val="F8F1D4"/>
      </a:accent5>
      <a:accent6>
        <a:srgbClr val="E8CC4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1543</Words>
  <Application>Microsoft Office PowerPoint</Application>
  <PresentationFormat>Panorámica</PresentationFormat>
  <Paragraphs>286</Paragraphs>
  <Slides>21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Isidora Sans Alt Black</vt:lpstr>
      <vt:lpstr>Isidora Sans Alt Bold</vt:lpstr>
      <vt:lpstr>Isidora Sans Bold</vt:lpstr>
      <vt:lpstr>Isidora Sans SemiBold</vt:lpstr>
      <vt:lpstr>Arial</vt:lpstr>
      <vt:lpstr>Arial Black</vt:lpstr>
      <vt:lpstr>Calibri</vt:lpstr>
      <vt:lpstr>Calibri Light</vt:lpstr>
      <vt:lpstr>Courier New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Josephine Mugishagwe</dc:creator>
  <cp:lastModifiedBy>Lui Human Translations</cp:lastModifiedBy>
  <cp:revision>2</cp:revision>
  <dcterms:modified xsi:type="dcterms:W3CDTF">2024-02-12T19:30:56Z</dcterms:modified>
</cp:coreProperties>
</file>